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66"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4B04"/>
    <a:srgbClr val="FC9804"/>
    <a:srgbClr val="FF9900"/>
    <a:srgbClr val="0A0139"/>
    <a:srgbClr val="0C0244"/>
    <a:srgbClr val="87EFFD"/>
    <a:srgbClr val="0F025A"/>
    <a:srgbClr val="1F025A"/>
    <a:srgbClr val="08025A"/>
    <a:srgbClr val="1E32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AC7779AB-3B06-4CA6-9B17-05ABC969FA05}" type="datetimeFigureOut">
              <a:rPr lang="vi-VN" smtClean="0"/>
              <a:t>04/08/2023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459CC2C-31F5-42A8-98A9-8BD5DF2500D4}" type="slidenum">
              <a:rPr lang="vi-VN" smtClean="0"/>
              <a:t>‹#›</a:t>
            </a:fld>
            <a:endParaRPr lang="vi-VN"/>
          </a:p>
        </p:txBody>
      </p:sp>
    </p:spTree>
    <p:extLst>
      <p:ext uri="{BB962C8B-B14F-4D97-AF65-F5344CB8AC3E}">
        <p14:creationId xmlns:p14="http://schemas.microsoft.com/office/powerpoint/2010/main" val="1217341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AC7779AB-3B06-4CA6-9B17-05ABC969FA05}" type="datetimeFigureOut">
              <a:rPr lang="vi-VN" smtClean="0"/>
              <a:t>04/08/2023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459CC2C-31F5-42A8-98A9-8BD5DF2500D4}" type="slidenum">
              <a:rPr lang="vi-VN" smtClean="0"/>
              <a:t>‹#›</a:t>
            </a:fld>
            <a:endParaRPr lang="vi-VN"/>
          </a:p>
        </p:txBody>
      </p:sp>
    </p:spTree>
    <p:extLst>
      <p:ext uri="{BB962C8B-B14F-4D97-AF65-F5344CB8AC3E}">
        <p14:creationId xmlns:p14="http://schemas.microsoft.com/office/powerpoint/2010/main" val="2910867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AC7779AB-3B06-4CA6-9B17-05ABC969FA05}" type="datetimeFigureOut">
              <a:rPr lang="vi-VN" smtClean="0"/>
              <a:t>04/08/2023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459CC2C-31F5-42A8-98A9-8BD5DF2500D4}" type="slidenum">
              <a:rPr lang="vi-VN" smtClean="0"/>
              <a:t>‹#›</a:t>
            </a:fld>
            <a:endParaRPr lang="vi-VN"/>
          </a:p>
        </p:txBody>
      </p:sp>
    </p:spTree>
    <p:extLst>
      <p:ext uri="{BB962C8B-B14F-4D97-AF65-F5344CB8AC3E}">
        <p14:creationId xmlns:p14="http://schemas.microsoft.com/office/powerpoint/2010/main" val="527127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AC7779AB-3B06-4CA6-9B17-05ABC969FA05}" type="datetimeFigureOut">
              <a:rPr lang="vi-VN" smtClean="0"/>
              <a:t>04/08/2023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459CC2C-31F5-42A8-98A9-8BD5DF2500D4}" type="slidenum">
              <a:rPr lang="vi-VN" smtClean="0"/>
              <a:t>‹#›</a:t>
            </a:fld>
            <a:endParaRPr lang="vi-VN"/>
          </a:p>
        </p:txBody>
      </p:sp>
    </p:spTree>
    <p:extLst>
      <p:ext uri="{BB962C8B-B14F-4D97-AF65-F5344CB8AC3E}">
        <p14:creationId xmlns:p14="http://schemas.microsoft.com/office/powerpoint/2010/main" val="1425794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C7779AB-3B06-4CA6-9B17-05ABC969FA05}" type="datetimeFigureOut">
              <a:rPr lang="vi-VN" smtClean="0"/>
              <a:t>04/08/2023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8459CC2C-31F5-42A8-98A9-8BD5DF2500D4}" type="slidenum">
              <a:rPr lang="vi-VN" smtClean="0"/>
              <a:t>‹#›</a:t>
            </a:fld>
            <a:endParaRPr lang="vi-VN"/>
          </a:p>
        </p:txBody>
      </p:sp>
    </p:spTree>
    <p:extLst>
      <p:ext uri="{BB962C8B-B14F-4D97-AF65-F5344CB8AC3E}">
        <p14:creationId xmlns:p14="http://schemas.microsoft.com/office/powerpoint/2010/main" val="418832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AC7779AB-3B06-4CA6-9B17-05ABC969FA05}" type="datetimeFigureOut">
              <a:rPr lang="vi-VN" smtClean="0"/>
              <a:t>04/08/2023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459CC2C-31F5-42A8-98A9-8BD5DF2500D4}" type="slidenum">
              <a:rPr lang="vi-VN" smtClean="0"/>
              <a:t>‹#›</a:t>
            </a:fld>
            <a:endParaRPr lang="vi-VN"/>
          </a:p>
        </p:txBody>
      </p:sp>
    </p:spTree>
    <p:extLst>
      <p:ext uri="{BB962C8B-B14F-4D97-AF65-F5344CB8AC3E}">
        <p14:creationId xmlns:p14="http://schemas.microsoft.com/office/powerpoint/2010/main" val="3298817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AC7779AB-3B06-4CA6-9B17-05ABC969FA05}" type="datetimeFigureOut">
              <a:rPr lang="vi-VN" smtClean="0"/>
              <a:t>04/08/2023</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8459CC2C-31F5-42A8-98A9-8BD5DF2500D4}" type="slidenum">
              <a:rPr lang="vi-VN" smtClean="0"/>
              <a:t>‹#›</a:t>
            </a:fld>
            <a:endParaRPr lang="vi-VN"/>
          </a:p>
        </p:txBody>
      </p:sp>
    </p:spTree>
    <p:extLst>
      <p:ext uri="{BB962C8B-B14F-4D97-AF65-F5344CB8AC3E}">
        <p14:creationId xmlns:p14="http://schemas.microsoft.com/office/powerpoint/2010/main" val="304836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fld id="{AC7779AB-3B06-4CA6-9B17-05ABC969FA05}" type="datetimeFigureOut">
              <a:rPr lang="vi-VN" smtClean="0"/>
              <a:t>04/08/2023</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8459CC2C-31F5-42A8-98A9-8BD5DF2500D4}" type="slidenum">
              <a:rPr lang="vi-VN" smtClean="0"/>
              <a:t>‹#›</a:t>
            </a:fld>
            <a:endParaRPr lang="vi-VN"/>
          </a:p>
        </p:txBody>
      </p:sp>
    </p:spTree>
    <p:extLst>
      <p:ext uri="{BB962C8B-B14F-4D97-AF65-F5344CB8AC3E}">
        <p14:creationId xmlns:p14="http://schemas.microsoft.com/office/powerpoint/2010/main" val="1464210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7779AB-3B06-4CA6-9B17-05ABC969FA05}" type="datetimeFigureOut">
              <a:rPr lang="vi-VN" smtClean="0"/>
              <a:t>04/08/2023</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8459CC2C-31F5-42A8-98A9-8BD5DF2500D4}" type="slidenum">
              <a:rPr lang="vi-VN" smtClean="0"/>
              <a:t>‹#›</a:t>
            </a:fld>
            <a:endParaRPr lang="vi-VN"/>
          </a:p>
        </p:txBody>
      </p:sp>
    </p:spTree>
    <p:extLst>
      <p:ext uri="{BB962C8B-B14F-4D97-AF65-F5344CB8AC3E}">
        <p14:creationId xmlns:p14="http://schemas.microsoft.com/office/powerpoint/2010/main" val="3539810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C7779AB-3B06-4CA6-9B17-05ABC969FA05}" type="datetimeFigureOut">
              <a:rPr lang="vi-VN" smtClean="0"/>
              <a:t>04/08/2023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459CC2C-31F5-42A8-98A9-8BD5DF2500D4}" type="slidenum">
              <a:rPr lang="vi-VN" smtClean="0"/>
              <a:t>‹#›</a:t>
            </a:fld>
            <a:endParaRPr lang="vi-VN"/>
          </a:p>
        </p:txBody>
      </p:sp>
    </p:spTree>
    <p:extLst>
      <p:ext uri="{BB962C8B-B14F-4D97-AF65-F5344CB8AC3E}">
        <p14:creationId xmlns:p14="http://schemas.microsoft.com/office/powerpoint/2010/main" val="2525240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C7779AB-3B06-4CA6-9B17-05ABC969FA05}" type="datetimeFigureOut">
              <a:rPr lang="vi-VN" smtClean="0"/>
              <a:t>04/08/2023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8459CC2C-31F5-42A8-98A9-8BD5DF2500D4}" type="slidenum">
              <a:rPr lang="vi-VN" smtClean="0"/>
              <a:t>‹#›</a:t>
            </a:fld>
            <a:endParaRPr lang="vi-VN"/>
          </a:p>
        </p:txBody>
      </p:sp>
    </p:spTree>
    <p:extLst>
      <p:ext uri="{BB962C8B-B14F-4D97-AF65-F5344CB8AC3E}">
        <p14:creationId xmlns:p14="http://schemas.microsoft.com/office/powerpoint/2010/main" val="1637788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000">
              <a:srgbClr val="05011B"/>
            </a:gs>
            <a:gs pos="0">
              <a:srgbClr val="0F025A"/>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7779AB-3B06-4CA6-9B17-05ABC969FA05}" type="datetimeFigureOut">
              <a:rPr lang="vi-VN" smtClean="0"/>
              <a:t>04/08/2023</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59CC2C-31F5-42A8-98A9-8BD5DF2500D4}" type="slidenum">
              <a:rPr lang="vi-VN" smtClean="0"/>
              <a:t>‹#›</a:t>
            </a:fld>
            <a:endParaRPr lang="vi-VN"/>
          </a:p>
        </p:txBody>
      </p:sp>
    </p:spTree>
    <p:extLst>
      <p:ext uri="{BB962C8B-B14F-4D97-AF65-F5344CB8AC3E}">
        <p14:creationId xmlns:p14="http://schemas.microsoft.com/office/powerpoint/2010/main" val="3320434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rallelogram 14"/>
          <p:cNvSpPr/>
          <p:nvPr/>
        </p:nvSpPr>
        <p:spPr>
          <a:xfrm>
            <a:off x="-5959369" y="1271795"/>
            <a:ext cx="4578776" cy="387949"/>
          </a:xfrm>
          <a:prstGeom prst="parallelogram">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Parallelogram 15"/>
          <p:cNvSpPr/>
          <p:nvPr/>
        </p:nvSpPr>
        <p:spPr>
          <a:xfrm>
            <a:off x="12814504" y="1238624"/>
            <a:ext cx="4578776" cy="387949"/>
          </a:xfrm>
          <a:prstGeom prst="parallelogram">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Isosceles Triangle 16"/>
          <p:cNvSpPr/>
          <p:nvPr/>
        </p:nvSpPr>
        <p:spPr>
          <a:xfrm>
            <a:off x="40672" y="7098741"/>
            <a:ext cx="3181350" cy="4514850"/>
          </a:xfrm>
          <a:prstGeom prst="triangle">
            <a:avLst>
              <a:gd name="adj" fmla="val 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Isosceles Triangle 17"/>
          <p:cNvSpPr/>
          <p:nvPr/>
        </p:nvSpPr>
        <p:spPr>
          <a:xfrm flipH="1">
            <a:off x="9051322" y="7098741"/>
            <a:ext cx="3181350" cy="4514850"/>
          </a:xfrm>
          <a:prstGeom prst="triangle">
            <a:avLst>
              <a:gd name="adj" fmla="val 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p:cNvSpPr txBox="1"/>
          <p:nvPr/>
        </p:nvSpPr>
        <p:spPr>
          <a:xfrm>
            <a:off x="225239" y="3003143"/>
            <a:ext cx="11690252" cy="1569660"/>
          </a:xfrm>
          <a:prstGeom prst="rect">
            <a:avLst/>
          </a:prstGeom>
          <a:noFill/>
          <a:ln>
            <a:noFill/>
          </a:ln>
          <a:effectLst>
            <a:outerShdw blurRad="762000" dist="1193800" dir="780000" sx="200000" sy="200000" algn="ctr" rotWithShape="0">
              <a:srgbClr val="FF9900">
                <a:alpha val="12000"/>
              </a:srgbClr>
            </a:outerShdw>
            <a:reflection endPos="0" dir="5400000" sy="-100000" algn="bl" rotWithShape="0"/>
          </a:effectLst>
        </p:spPr>
        <p:txBody>
          <a:bodyPr wrap="square" rtlCol="0">
            <a:spAutoFit/>
          </a:bodyPr>
          <a:lstStyle/>
          <a:p>
            <a:pPr algn="ctr"/>
            <a:r>
              <a:rPr lang="en-US" sz="4800" b="1">
                <a:gradFill flip="none" rotWithShape="1">
                  <a:gsLst>
                    <a:gs pos="22000">
                      <a:srgbClr val="FDB241"/>
                    </a:gs>
                    <a:gs pos="0">
                      <a:schemeClr val="accent1">
                        <a:lumMod val="5000"/>
                        <a:lumOff val="95000"/>
                      </a:schemeClr>
                    </a:gs>
                    <a:gs pos="100000">
                      <a:srgbClr val="FF9900"/>
                    </a:gs>
                  </a:gsLst>
                  <a:lin ang="16200000" scaled="1"/>
                  <a:tileRect/>
                </a:gradFill>
                <a:effectLst>
                  <a:outerShdw blurRad="254000" sx="102000" sy="102000" algn="ctr" rotWithShape="0">
                    <a:schemeClr val="accent2">
                      <a:alpha val="40000"/>
                    </a:schemeClr>
                  </a:outerShdw>
                </a:effectLst>
                <a:latin typeface="Times New Roman" panose="02020603050405020304" pitchFamily="18" charset="0"/>
                <a:cs typeface="Times New Roman" panose="02020603050405020304" pitchFamily="18" charset="0"/>
              </a:rPr>
              <a:t>Phần mềm quản lý chấm công nhân viên trường cđ cn Bách Khoa Hà Nội</a:t>
            </a:r>
            <a:endParaRPr lang="vi-VN" sz="4800" b="1">
              <a:gradFill flip="none" rotWithShape="1">
                <a:gsLst>
                  <a:gs pos="22000">
                    <a:srgbClr val="FDB241"/>
                  </a:gs>
                  <a:gs pos="0">
                    <a:schemeClr val="accent1">
                      <a:lumMod val="5000"/>
                      <a:lumOff val="95000"/>
                    </a:schemeClr>
                  </a:gs>
                  <a:gs pos="100000">
                    <a:srgbClr val="FF9900"/>
                  </a:gs>
                </a:gsLst>
                <a:lin ang="16200000" scaled="1"/>
                <a:tileRect/>
              </a:gradFill>
              <a:effectLst>
                <a:outerShdw blurRad="254000" sx="102000" sy="102000" algn="ctr" rotWithShape="0">
                  <a:schemeClr val="accent2">
                    <a:alpha val="40000"/>
                  </a:schemeClr>
                </a:outerShdw>
              </a:effectLst>
              <a:latin typeface="Times New Roman" panose="02020603050405020304" pitchFamily="18" charset="0"/>
              <a:cs typeface="Times New Roman" panose="02020603050405020304" pitchFamily="18" charset="0"/>
            </a:endParaRPr>
          </a:p>
        </p:txBody>
      </p:sp>
      <p:sp>
        <p:nvSpPr>
          <p:cNvPr id="5" name="Rounded Rectangle 4"/>
          <p:cNvSpPr/>
          <p:nvPr/>
        </p:nvSpPr>
        <p:spPr>
          <a:xfrm>
            <a:off x="7976382" y="4895558"/>
            <a:ext cx="2630658" cy="633046"/>
          </a:xfrm>
          <a:prstGeom prst="roundRect">
            <a:avLst/>
          </a:prstGeom>
          <a:solidFill>
            <a:srgbClr val="0C0244"/>
          </a:solidFill>
          <a:ln w="25400">
            <a:gradFill>
              <a:gsLst>
                <a:gs pos="0">
                  <a:schemeClr val="accent2"/>
                </a:gs>
                <a:gs pos="100000">
                  <a:schemeClr val="accent2">
                    <a:alpha val="50000"/>
                  </a:schemeClr>
                </a:gs>
              </a:gsLst>
              <a:lin ang="5400000" scaled="1"/>
            </a:gradFill>
          </a:ln>
          <a:effectLst>
            <a:outerShdw blurRad="254000" dist="393700" dir="5400000" sx="75000" sy="7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START !!!</a:t>
            </a:r>
            <a:endParaRPr lang="vi-VN" sz="2400">
              <a:latin typeface="Times New Roman" panose="02020603050405020304" pitchFamily="18" charset="0"/>
              <a:cs typeface="Times New Roman" panose="02020603050405020304" pitchFamily="18" charset="0"/>
            </a:endParaRPr>
          </a:p>
        </p:txBody>
      </p:sp>
      <p:sp>
        <p:nvSpPr>
          <p:cNvPr id="6" name="TextBox 5"/>
          <p:cNvSpPr txBox="1"/>
          <p:nvPr/>
        </p:nvSpPr>
        <p:spPr>
          <a:xfrm>
            <a:off x="1647505" y="1918470"/>
            <a:ext cx="3938953" cy="923330"/>
          </a:xfrm>
          <a:prstGeom prst="rect">
            <a:avLst/>
          </a:prstGeom>
          <a:noFill/>
        </p:spPr>
        <p:txBody>
          <a:bodyPr wrap="square" rtlCol="0">
            <a:spAutoFit/>
          </a:bodyPr>
          <a:lstStyle/>
          <a:p>
            <a:pPr algn="ctr"/>
            <a:r>
              <a:rPr lang="en-US" sz="5400" b="1">
                <a:gradFill>
                  <a:gsLst>
                    <a:gs pos="40000">
                      <a:srgbClr val="A3F3FD"/>
                    </a:gs>
                    <a:gs pos="0">
                      <a:schemeClr val="bg1">
                        <a:alpha val="50000"/>
                      </a:schemeClr>
                    </a:gs>
                    <a:gs pos="100000">
                      <a:srgbClr val="87EFFD"/>
                    </a:gs>
                  </a:gsLst>
                  <a:lin ang="16200000" scaled="1"/>
                </a:gradFill>
                <a:effectLst>
                  <a:outerShdw blurRad="381000" sx="102000" sy="102000" algn="ctr" rotWithShape="0">
                    <a:srgbClr val="87EFFD">
                      <a:alpha val="20000"/>
                    </a:srgbClr>
                  </a:outerShdw>
                </a:effectLst>
                <a:latin typeface="Times New Roman" panose="02020603050405020304" pitchFamily="18" charset="0"/>
                <a:cs typeface="Times New Roman" panose="02020603050405020304" pitchFamily="18" charset="0"/>
              </a:rPr>
              <a:t>K21 CNT06</a:t>
            </a:r>
            <a:endParaRPr lang="vi-VN" sz="5400" b="1">
              <a:gradFill>
                <a:gsLst>
                  <a:gs pos="40000">
                    <a:srgbClr val="A3F3FD"/>
                  </a:gs>
                  <a:gs pos="0">
                    <a:schemeClr val="bg1">
                      <a:alpha val="50000"/>
                    </a:schemeClr>
                  </a:gs>
                  <a:gs pos="100000">
                    <a:srgbClr val="87EFFD"/>
                  </a:gs>
                </a:gsLst>
                <a:lin ang="16200000" scaled="1"/>
              </a:gradFill>
              <a:effectLst>
                <a:outerShdw blurRad="381000" sx="102000" sy="102000" algn="ctr" rotWithShape="0">
                  <a:srgbClr val="87EFFD">
                    <a:alpha val="20000"/>
                  </a:srgbClr>
                </a:outerShdw>
              </a:effectLst>
              <a:latin typeface="Times New Roman" panose="02020603050405020304" pitchFamily="18" charset="0"/>
              <a:cs typeface="Times New Roman" panose="02020603050405020304" pitchFamily="18" charset="0"/>
            </a:endParaRPr>
          </a:p>
        </p:txBody>
      </p:sp>
      <p:sp>
        <p:nvSpPr>
          <p:cNvPr id="7" name="Arc 6"/>
          <p:cNvSpPr/>
          <p:nvPr/>
        </p:nvSpPr>
        <p:spPr>
          <a:xfrm>
            <a:off x="11396132" y="-131970"/>
            <a:ext cx="970670" cy="914401"/>
          </a:xfrm>
          <a:prstGeom prst="arc">
            <a:avLst>
              <a:gd name="adj1" fmla="val 16200000"/>
              <a:gd name="adj2" fmla="val 13499992"/>
            </a:avLst>
          </a:prstGeom>
          <a:ln w="76200" cap="rnd">
            <a:solidFill>
              <a:schemeClr val="accent1"/>
            </a:solidFill>
          </a:ln>
          <a:effectLst>
            <a:outerShdw blurRad="381000" sx="102000" sy="102000" algn="ctr" rotWithShape="0">
              <a:srgbClr val="87EFFD">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8" name="Arc 7"/>
          <p:cNvSpPr/>
          <p:nvPr/>
        </p:nvSpPr>
        <p:spPr>
          <a:xfrm rot="8390812">
            <a:off x="-433140" y="6006929"/>
            <a:ext cx="1118381" cy="1123617"/>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9" name="Arc 8"/>
          <p:cNvSpPr/>
          <p:nvPr/>
        </p:nvSpPr>
        <p:spPr>
          <a:xfrm rot="5738396" flipH="1">
            <a:off x="3851915" y="-190091"/>
            <a:ext cx="852956" cy="868036"/>
          </a:xfrm>
          <a:prstGeom prst="arc">
            <a:avLst>
              <a:gd name="adj1" fmla="val 16200000"/>
              <a:gd name="adj2" fmla="val 13499992"/>
            </a:avLst>
          </a:prstGeom>
          <a:ln w="76200"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0" name="Arc 9"/>
          <p:cNvSpPr/>
          <p:nvPr/>
        </p:nvSpPr>
        <p:spPr>
          <a:xfrm>
            <a:off x="11019972" y="5297715"/>
            <a:ext cx="752321" cy="708709"/>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1" name="Arc 10"/>
          <p:cNvSpPr/>
          <p:nvPr/>
        </p:nvSpPr>
        <p:spPr>
          <a:xfrm rot="20609024">
            <a:off x="1696686" y="3776412"/>
            <a:ext cx="443954" cy="410423"/>
          </a:xfrm>
          <a:prstGeom prst="arc">
            <a:avLst>
              <a:gd name="adj1" fmla="val 16200000"/>
              <a:gd name="adj2" fmla="val 13499992"/>
            </a:avLst>
          </a:prstGeom>
          <a:ln w="76200" cap="rnd">
            <a:solidFill>
              <a:schemeClr val="accent1"/>
            </a:solidFill>
          </a:ln>
          <a:effectLst>
            <a:outerShdw blurRad="381000" sx="102000" sy="102000" algn="ctr" rotWithShape="0">
              <a:srgbClr val="87EFFD">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2" name="Arc 11"/>
          <p:cNvSpPr/>
          <p:nvPr/>
        </p:nvSpPr>
        <p:spPr>
          <a:xfrm>
            <a:off x="7266216" y="2172802"/>
            <a:ext cx="710166" cy="668998"/>
          </a:xfrm>
          <a:prstGeom prst="arc">
            <a:avLst>
              <a:gd name="adj1" fmla="val 16200000"/>
              <a:gd name="adj2" fmla="val 13499992"/>
            </a:avLst>
          </a:prstGeom>
          <a:ln w="76200" cap="rnd">
            <a:solidFill>
              <a:schemeClr val="accent1"/>
            </a:solidFill>
          </a:ln>
          <a:effectLst>
            <a:outerShdw blurRad="381000" sx="102000" sy="102000" algn="ctr" rotWithShape="0">
              <a:srgbClr val="87EFFD">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3" name="Arc 12"/>
          <p:cNvSpPr/>
          <p:nvPr/>
        </p:nvSpPr>
        <p:spPr>
          <a:xfrm>
            <a:off x="5198870" y="5603114"/>
            <a:ext cx="428128" cy="403310"/>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4" name="Arc 13"/>
          <p:cNvSpPr/>
          <p:nvPr/>
        </p:nvSpPr>
        <p:spPr>
          <a:xfrm rot="18080018">
            <a:off x="-146773" y="782431"/>
            <a:ext cx="428128" cy="403310"/>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Tree>
    <p:extLst>
      <p:ext uri="{BB962C8B-B14F-4D97-AF65-F5344CB8AC3E}">
        <p14:creationId xmlns:p14="http://schemas.microsoft.com/office/powerpoint/2010/main" val="1557333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157" y="982062"/>
            <a:ext cx="11320365" cy="5489075"/>
          </a:xfrm>
          <a:prstGeom prst="rect">
            <a:avLst/>
          </a:prstGeom>
          <a:noFill/>
          <a:ln>
            <a:noFill/>
          </a:ln>
        </p:spPr>
      </p:pic>
      <p:sp>
        <p:nvSpPr>
          <p:cNvPr id="3" name="TextBox 2"/>
          <p:cNvSpPr txBox="1"/>
          <p:nvPr/>
        </p:nvSpPr>
        <p:spPr>
          <a:xfrm>
            <a:off x="2499077" y="180987"/>
            <a:ext cx="7174523" cy="646331"/>
          </a:xfrm>
          <a:prstGeom prst="rect">
            <a:avLst/>
          </a:prstGeom>
          <a:noFill/>
        </p:spPr>
        <p:txBody>
          <a:bodyPr wrap="square" rtlCol="0">
            <a:spAutoFit/>
          </a:bodyPr>
          <a:lstStyle/>
          <a:p>
            <a:pPr algn="ctr"/>
            <a:r>
              <a:rPr lang="en-US"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Biểu đồ phân cấp</a:t>
            </a:r>
            <a:endParaRPr lang="vi-VN"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4657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9077" y="180987"/>
            <a:ext cx="7174523" cy="646331"/>
          </a:xfrm>
          <a:prstGeom prst="rect">
            <a:avLst/>
          </a:prstGeom>
          <a:noFill/>
        </p:spPr>
        <p:txBody>
          <a:bodyPr wrap="square" rtlCol="0">
            <a:spAutoFit/>
          </a:bodyPr>
          <a:lstStyle/>
          <a:p>
            <a:pPr algn="ctr"/>
            <a:r>
              <a:rPr lang="en-US"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Mô hình thực thể liên kết</a:t>
            </a:r>
            <a:endParaRPr lang="vi-VN"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745587" y="1062354"/>
            <a:ext cx="10705515" cy="5324377"/>
          </a:xfrm>
          <a:prstGeom prst="rect">
            <a:avLst/>
          </a:prstGeom>
        </p:spPr>
      </p:pic>
    </p:spTree>
    <p:extLst>
      <p:ext uri="{BB962C8B-B14F-4D97-AF65-F5344CB8AC3E}">
        <p14:creationId xmlns:p14="http://schemas.microsoft.com/office/powerpoint/2010/main" val="3514433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91553" y="1447573"/>
            <a:ext cx="5516880" cy="4517130"/>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 name="TextBox 1"/>
          <p:cNvSpPr txBox="1"/>
          <p:nvPr/>
        </p:nvSpPr>
        <p:spPr>
          <a:xfrm>
            <a:off x="2499077" y="180987"/>
            <a:ext cx="7174523" cy="646331"/>
          </a:xfrm>
          <a:prstGeom prst="rect">
            <a:avLst/>
          </a:prstGeom>
          <a:noFill/>
        </p:spPr>
        <p:txBody>
          <a:bodyPr wrap="square" rtlCol="0">
            <a:spAutoFit/>
          </a:bodyPr>
          <a:lstStyle/>
          <a:p>
            <a:pPr algn="ctr"/>
            <a:r>
              <a:rPr lang="en-US"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Mô hình vật lý dữ liệu</a:t>
            </a:r>
            <a:endParaRPr lang="vi-VN"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586156" y="1769855"/>
            <a:ext cx="5097194" cy="3831818"/>
          </a:xfrm>
          <a:prstGeom prst="rect">
            <a:avLst/>
          </a:prstGeom>
        </p:spPr>
        <p:txBody>
          <a:bodyPr wrap="square">
            <a:spAutoFit/>
          </a:bodyPr>
          <a:lstStyle/>
          <a:p>
            <a:pPr indent="457200" algn="just">
              <a:lnSpc>
                <a:spcPct val="150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Là mô hình của dữ liệu được cài đặt trên máy tính dưới một hệ quản trị cơ sở dữ liệu được cài đặt thành một tệp cơ sử dữ liệu gồm các cột, tên trường, kiểu dữ liệu, độ lớn, và phần ràng buộc dữ liệu. Với bài toán Quản lý nhân sự thì mô hình hoá dữ liệu được cài đặt trên máy dưới hệ quản trị cơ sở dữ liệu C# kết nối với SQL Server 2019. Ứng với mỗi lược đồ quan hệ trong mô hình tổ chức dữ liệu, dữ liệu được cài đặt dưới dạng bảng</a:t>
            </a:r>
            <a:endParaRPr lang="vi-VN" sz="1400">
              <a:solidFill>
                <a:schemeClr val="bg1"/>
              </a:solidFill>
              <a:ea typeface="Arial" panose="020B0604020202020204" pitchFamily="34" charset="0"/>
              <a:cs typeface="Times New Roman" panose="02020603050405020304" pitchFamily="18" charset="0"/>
            </a:endParaRPr>
          </a:p>
        </p:txBody>
      </p:sp>
      <p:pic>
        <p:nvPicPr>
          <p:cNvPr id="4" name="Picture 3"/>
          <p:cNvPicPr/>
          <p:nvPr/>
        </p:nvPicPr>
        <p:blipFill>
          <a:blip r:embed="rId2"/>
          <a:stretch>
            <a:fillRect/>
          </a:stretch>
        </p:blipFill>
        <p:spPr>
          <a:xfrm>
            <a:off x="6292362" y="1421716"/>
            <a:ext cx="4953000" cy="4549140"/>
          </a:xfrm>
          <a:prstGeom prst="rect">
            <a:avLst/>
          </a:prstGeom>
        </p:spPr>
      </p:pic>
    </p:spTree>
    <p:extLst>
      <p:ext uri="{BB962C8B-B14F-4D97-AF65-F5344CB8AC3E}">
        <p14:creationId xmlns:p14="http://schemas.microsoft.com/office/powerpoint/2010/main" val="27423992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189785" y="945604"/>
            <a:ext cx="5669280" cy="5722483"/>
          </a:xfrm>
          <a:prstGeom prst="roundRect">
            <a:avLst>
              <a:gd name="adj" fmla="val 7238"/>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7" name="Rounded Rectangle 6"/>
          <p:cNvSpPr/>
          <p:nvPr/>
        </p:nvSpPr>
        <p:spPr>
          <a:xfrm>
            <a:off x="222599" y="1186045"/>
            <a:ext cx="5866224" cy="4860465"/>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 name="TextBox 1"/>
          <p:cNvSpPr txBox="1"/>
          <p:nvPr/>
        </p:nvSpPr>
        <p:spPr>
          <a:xfrm>
            <a:off x="3155711" y="110296"/>
            <a:ext cx="5987865" cy="646331"/>
          </a:xfrm>
          <a:prstGeom prst="rect">
            <a:avLst/>
          </a:prstGeom>
          <a:noFill/>
        </p:spPr>
        <p:txBody>
          <a:bodyPr wrap="square" rtlCol="0">
            <a:spAutoFit/>
          </a:bodyPr>
          <a:lstStyle/>
          <a:p>
            <a:pPr algn="ctr"/>
            <a:r>
              <a:rPr lang="en-US"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Phát triển hệ thống</a:t>
            </a:r>
            <a:endParaRPr lang="vi-VN"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426437" y="1390028"/>
            <a:ext cx="5406683" cy="4452501"/>
          </a:xfrm>
          <a:prstGeom prst="rect">
            <a:avLst/>
          </a:prstGeom>
        </p:spPr>
        <p:txBody>
          <a:bodyPr wrap="square">
            <a:spAutoFit/>
          </a:bodyPr>
          <a:lstStyle/>
          <a:p>
            <a:pPr algn="just">
              <a:lnSpc>
                <a:spcPct val="150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Phần mềm Xây dựng ứng dụng chấm công cho giáo viên Trường Cao đẳng Công Nghệ Bách Khoa Hà Nội được thiết kế theo mô hình 3 lớp trong C# gồm:</a:t>
            </a:r>
          </a:p>
          <a:p>
            <a:pPr algn="just">
              <a:lnSpc>
                <a:spcPct val="150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QLNHANSU (GUI): Lớp này có nhiệm vụ chính là lớp hiển thị giao diện, giao tiếp với người dùng (win forn, web form…) và thực hiện các công việc như nhập liệu, hiển thị dữ liệu, kiểm tra tính đúng đắn trước khi gọi lớp BusinessLayer (BLL)  </a:t>
            </a:r>
            <a:endParaRPr lang="vi-VN">
              <a:solidFill>
                <a:schemeClr val="bg1"/>
              </a:solidFill>
              <a:ea typeface="Arial" panose="020B0604020202020204" pitchFamily="34" charset="0"/>
              <a:cs typeface="Times New Roman" panose="02020603050405020304" pitchFamily="18" charset="0"/>
            </a:endParaRPr>
          </a:p>
          <a:p>
            <a:pPr algn="just">
              <a:lnSpc>
                <a:spcPct val="150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BusinessLayer (BLL): Mô hình này sẽ thực hiện 2 nhiệm vụ chính bao gồm:</a:t>
            </a:r>
            <a:endParaRPr lang="vi-VN">
              <a:solidFill>
                <a:schemeClr val="bg1"/>
              </a:solidFill>
              <a:ea typeface="Arial" panose="020B0604020202020204" pitchFamily="34" charset="0"/>
              <a:cs typeface="Times New Roman" panose="02020603050405020304" pitchFamily="18" charset="0"/>
            </a:endParaRPr>
          </a:p>
        </p:txBody>
      </p:sp>
      <p:sp>
        <p:nvSpPr>
          <p:cNvPr id="5" name="Rectangle 4"/>
          <p:cNvSpPr/>
          <p:nvPr/>
        </p:nvSpPr>
        <p:spPr>
          <a:xfrm>
            <a:off x="6457070" y="1049354"/>
            <a:ext cx="5036234" cy="5429756"/>
          </a:xfrm>
          <a:prstGeom prst="rect">
            <a:avLst/>
          </a:prstGeom>
        </p:spPr>
        <p:txBody>
          <a:bodyPr wrap="square">
            <a:spAutoFit/>
          </a:bodyPr>
          <a:lstStyle/>
          <a:p>
            <a:pPr algn="just">
              <a:lnSpc>
                <a:spcPct val="107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Đáp ứng và xử lý các yêu cầu thao tác dữ liệu của GUI layer. Nó phải đám bảo hoàn thành trước khi truyền xuống Data Layer (DAL) và lưu vào hệ thống quản trị CSDL</a:t>
            </a:r>
          </a:p>
          <a:p>
            <a:pPr algn="just">
              <a:lnSpc>
                <a:spcPct val="107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 Kiểm tra các ràng buộc, tính toán toàn vẹn, tính hợp lệ dữ liệu. Trước khi trả kết quả về GUI, tại BLL sẽ thực hiện tính toán và xử lý các yêu cầu nghiệp vụ </a:t>
            </a:r>
          </a:p>
          <a:p>
            <a:pPr algn="just">
              <a:lnSpc>
                <a:spcPct val="107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DataLayer (DAL): Ứng dụng thực hiện chức năng giao tiếp với hệ quản trị CSDL. Đồng thời tham gia lưu trữ và truy vấn dữ liệu (thêm, sửa, xóa, tìm kiếm…) </a:t>
            </a:r>
          </a:p>
          <a:p>
            <a:pPr algn="just">
              <a:lnSpc>
                <a:spcPct val="107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Như vậy phần mềm sẽ hoạt động theo sơ đồ sau: </a:t>
            </a:r>
          </a:p>
          <a:p>
            <a:pPr algn="just">
              <a:lnSpc>
                <a:spcPct val="107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GUI liên kết với BLL và Data Transfer Objects (viết tắt DTO thành phần thuộc lớp BLL) </a:t>
            </a:r>
          </a:p>
          <a:p>
            <a:pPr algn="just">
              <a:lnSpc>
                <a:spcPct val="107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BLL liên kết tới được DAL và DTO</a:t>
            </a:r>
          </a:p>
          <a:p>
            <a:pPr algn="just">
              <a:lnSpc>
                <a:spcPct val="107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 DAL chỉ liên kết tới DTO</a:t>
            </a:r>
          </a:p>
        </p:txBody>
      </p:sp>
    </p:spTree>
    <p:extLst>
      <p:ext uri="{BB962C8B-B14F-4D97-AF65-F5344CB8AC3E}">
        <p14:creationId xmlns:p14="http://schemas.microsoft.com/office/powerpoint/2010/main" val="3059056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5711" y="110296"/>
            <a:ext cx="5987865" cy="646331"/>
          </a:xfrm>
          <a:prstGeom prst="rect">
            <a:avLst/>
          </a:prstGeom>
          <a:noFill/>
        </p:spPr>
        <p:txBody>
          <a:bodyPr wrap="square" rtlCol="0">
            <a:spAutoFit/>
          </a:bodyPr>
          <a:lstStyle/>
          <a:p>
            <a:pPr algn="ctr"/>
            <a:r>
              <a:rPr lang="en-US"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Giao diện hệ thống</a:t>
            </a:r>
            <a:endParaRPr lang="vi-VN"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1260768" y="1064211"/>
            <a:ext cx="9571355" cy="4647272"/>
          </a:xfrm>
          <a:prstGeom prst="rect">
            <a:avLst/>
          </a:prstGeom>
        </p:spPr>
      </p:pic>
      <p:sp>
        <p:nvSpPr>
          <p:cNvPr id="4" name="Rectangle 3"/>
          <p:cNvSpPr/>
          <p:nvPr/>
        </p:nvSpPr>
        <p:spPr>
          <a:xfrm>
            <a:off x="4580338" y="5918001"/>
            <a:ext cx="2932214" cy="399084"/>
          </a:xfrm>
          <a:prstGeom prst="rect">
            <a:avLst/>
          </a:prstGeom>
        </p:spPr>
        <p:txBody>
          <a:bodyPr wrap="none">
            <a:spAutoFit/>
          </a:bodyPr>
          <a:lstStyle/>
          <a:p>
            <a:pPr algn="ctr">
              <a:lnSpc>
                <a:spcPct val="107000"/>
              </a:lnSpc>
              <a:spcAft>
                <a:spcPts val="800"/>
              </a:spcAft>
            </a:pPr>
            <a:r>
              <a:rPr lang="vi-VN" sz="2000">
                <a:solidFill>
                  <a:schemeClr val="bg1"/>
                </a:solidFill>
                <a:latin typeface="Times New Roman" panose="02020603050405020304" pitchFamily="18" charset="0"/>
                <a:ea typeface="Arial" panose="020B0604020202020204" pitchFamily="34" charset="0"/>
                <a:cs typeface="Times New Roman" panose="02020603050405020304" pitchFamily="18" charset="0"/>
              </a:rPr>
              <a:t>Giao diện form Đăng nhập</a:t>
            </a:r>
            <a:endParaRPr lang="vi-VN" sz="2000">
              <a:solidFill>
                <a:schemeClr val="bg1"/>
              </a:solidFill>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055583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8812" y="354761"/>
            <a:ext cx="4262511" cy="6186716"/>
          </a:xfrm>
          <a:prstGeom prst="roundRect">
            <a:avLst>
              <a:gd name="adj" fmla="val 7238"/>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 name="Rectangle 1"/>
          <p:cNvSpPr/>
          <p:nvPr/>
        </p:nvSpPr>
        <p:spPr>
          <a:xfrm>
            <a:off x="375139" y="489450"/>
            <a:ext cx="3817033" cy="5933547"/>
          </a:xfrm>
          <a:prstGeom prst="rect">
            <a:avLst/>
          </a:prstGeom>
        </p:spPr>
        <p:txBody>
          <a:bodyPr wrap="square">
            <a:spAutoFit/>
          </a:bodyPr>
          <a:lstStyle/>
          <a:p>
            <a:pPr algn="just">
              <a:lnSpc>
                <a:spcPct val="150000"/>
              </a:lnSpc>
              <a:spcAft>
                <a:spcPts val="800"/>
              </a:spcAft>
            </a:pPr>
            <a:r>
              <a:rPr lang="vi-VN" sz="1600" b="1">
                <a:solidFill>
                  <a:schemeClr val="bg1"/>
                </a:solidFill>
                <a:latin typeface="Times New Roman" panose="02020603050405020304" pitchFamily="18" charset="0"/>
                <a:ea typeface="Arial" panose="020B0604020202020204" pitchFamily="34" charset="0"/>
                <a:cs typeface="Times New Roman" panose="02020603050405020304" pitchFamily="18" charset="0"/>
              </a:rPr>
              <a:t>Bước 1</a:t>
            </a:r>
            <a:r>
              <a:rPr lang="vi-VN" sz="1600">
                <a:solidFill>
                  <a:schemeClr val="bg1"/>
                </a:solidFill>
                <a:latin typeface="Times New Roman" panose="02020603050405020304" pitchFamily="18" charset="0"/>
                <a:ea typeface="Arial" panose="020B0604020202020204" pitchFamily="34" charset="0"/>
                <a:cs typeface="Times New Roman" panose="02020603050405020304" pitchFamily="18" charset="0"/>
              </a:rPr>
              <a:t>: Khi bắt đầu chạy hệ thống phần mềm, giao diện sẽ hiện form đăng nhập cho người dùng đăng nhập và sử dụng hệ thống</a:t>
            </a:r>
          </a:p>
          <a:p>
            <a:pPr algn="just">
              <a:lnSpc>
                <a:spcPct val="150000"/>
              </a:lnSpc>
              <a:spcAft>
                <a:spcPts val="800"/>
              </a:spcAft>
            </a:pPr>
            <a:r>
              <a:rPr lang="vi-VN" sz="1600" b="1">
                <a:solidFill>
                  <a:schemeClr val="bg1"/>
                </a:solidFill>
                <a:latin typeface="Times New Roman" panose="02020603050405020304" pitchFamily="18" charset="0"/>
                <a:ea typeface="Arial" panose="020B0604020202020204" pitchFamily="34" charset="0"/>
                <a:cs typeface="Times New Roman" panose="02020603050405020304" pitchFamily="18" charset="0"/>
              </a:rPr>
              <a:t> Bước 2</a:t>
            </a:r>
            <a:r>
              <a:rPr lang="vi-VN" sz="1600">
                <a:solidFill>
                  <a:schemeClr val="bg1"/>
                </a:solidFill>
                <a:latin typeface="Times New Roman" panose="02020603050405020304" pitchFamily="18" charset="0"/>
                <a:ea typeface="Arial" panose="020B0604020202020204" pitchFamily="34" charset="0"/>
                <a:cs typeface="Times New Roman" panose="02020603050405020304" pitchFamily="18" charset="0"/>
              </a:rPr>
              <a:t>: Tại đây người dùng nhập đầy đủ các thông tin “tên tài khoản” và “mật khẩu”, phần mềm sẽ kiểm tra lại thông tin người dùng </a:t>
            </a:r>
          </a:p>
          <a:p>
            <a:pPr algn="just">
              <a:lnSpc>
                <a:spcPct val="150000"/>
              </a:lnSpc>
              <a:spcAft>
                <a:spcPts val="800"/>
              </a:spcAft>
            </a:pPr>
            <a:r>
              <a:rPr lang="vi-VN" sz="1600">
                <a:solidFill>
                  <a:schemeClr val="bg1"/>
                </a:solidFill>
                <a:latin typeface="Times New Roman" panose="02020603050405020304" pitchFamily="18" charset="0"/>
                <a:ea typeface="Arial" panose="020B0604020202020204" pitchFamily="34" charset="0"/>
                <a:cs typeface="Times New Roman" panose="02020603050405020304" pitchFamily="18" charset="0"/>
              </a:rPr>
              <a:t>TH1: nếu sai sẽ được thông báo lỗi yêu cầu nhập lại “tài khoản” và “mật khẩu”.</a:t>
            </a:r>
          </a:p>
          <a:p>
            <a:pPr algn="just">
              <a:lnSpc>
                <a:spcPct val="150000"/>
              </a:lnSpc>
              <a:spcAft>
                <a:spcPts val="800"/>
              </a:spcAft>
            </a:pPr>
            <a:r>
              <a:rPr lang="vi-VN" sz="1600">
                <a:solidFill>
                  <a:schemeClr val="bg1"/>
                </a:solidFill>
                <a:latin typeface="Times New Roman" panose="02020603050405020304" pitchFamily="18" charset="0"/>
                <a:ea typeface="Arial" panose="020B0604020202020204" pitchFamily="34" charset="0"/>
                <a:cs typeface="Times New Roman" panose="02020603050405020304" pitchFamily="18" charset="0"/>
              </a:rPr>
              <a:t>TH2: Nếu nhập thiếu thông tin sẽ thông báo không nhập đủ.</a:t>
            </a:r>
          </a:p>
          <a:p>
            <a:pPr algn="just">
              <a:lnSpc>
                <a:spcPct val="150000"/>
              </a:lnSpc>
              <a:spcAft>
                <a:spcPts val="800"/>
              </a:spcAft>
            </a:pPr>
            <a:r>
              <a:rPr lang="vi-VN" sz="1600">
                <a:solidFill>
                  <a:schemeClr val="bg1"/>
                </a:solidFill>
                <a:latin typeface="Times New Roman" panose="02020603050405020304" pitchFamily="18" charset="0"/>
                <a:ea typeface="Arial" panose="020B0604020202020204" pitchFamily="34" charset="0"/>
                <a:cs typeface="Times New Roman" panose="02020603050405020304" pitchFamily="18" charset="0"/>
              </a:rPr>
              <a:t>TH3: giao điện quản lý và nhân viên dùng tài khoản khác nhau </a:t>
            </a:r>
          </a:p>
          <a:p>
            <a:pPr algn="just">
              <a:lnSpc>
                <a:spcPct val="107000"/>
              </a:lnSpc>
              <a:spcAft>
                <a:spcPts val="800"/>
              </a:spcAft>
            </a:pPr>
            <a:r>
              <a:rPr lang="vi-VN" sz="1600" b="1">
                <a:solidFill>
                  <a:schemeClr val="bg1"/>
                </a:solidFill>
                <a:latin typeface="Times New Roman" panose="02020603050405020304" pitchFamily="18" charset="0"/>
                <a:ea typeface="Arial" panose="020B0604020202020204" pitchFamily="34" charset="0"/>
                <a:cs typeface="Times New Roman" panose="02020603050405020304" pitchFamily="18" charset="0"/>
              </a:rPr>
              <a:t>Bước 3</a:t>
            </a:r>
            <a:r>
              <a:rPr lang="vi-VN" sz="1600">
                <a:solidFill>
                  <a:schemeClr val="bg1"/>
                </a:solidFill>
                <a:latin typeface="Times New Roman" panose="02020603050405020304" pitchFamily="18" charset="0"/>
                <a:ea typeface="Arial" panose="020B0604020202020204" pitchFamily="34" charset="0"/>
                <a:cs typeface="Times New Roman" panose="02020603050405020304" pitchFamily="18" charset="0"/>
              </a:rPr>
              <a:t>: Click button “thoát” nếu muốn từ bỏ việc đăng nhậ</a:t>
            </a:r>
            <a:r>
              <a:rPr lang="en-US" sz="1600">
                <a:solidFill>
                  <a:schemeClr val="bg1"/>
                </a:solidFill>
                <a:latin typeface="Times New Roman" panose="02020603050405020304" pitchFamily="18" charset="0"/>
                <a:ea typeface="Arial" panose="020B0604020202020204" pitchFamily="34" charset="0"/>
                <a:cs typeface="Times New Roman" panose="02020603050405020304" pitchFamily="18" charset="0"/>
              </a:rPr>
              <a:t>p</a:t>
            </a:r>
            <a:endParaRPr lang="vi-VN" sz="160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p:cNvPicPr/>
          <p:nvPr/>
        </p:nvPicPr>
        <p:blipFill>
          <a:blip r:embed="rId2"/>
          <a:stretch>
            <a:fillRect/>
          </a:stretch>
        </p:blipFill>
        <p:spPr>
          <a:xfrm>
            <a:off x="4777690" y="630127"/>
            <a:ext cx="7123578" cy="4954747"/>
          </a:xfrm>
          <a:prstGeom prst="rect">
            <a:avLst/>
          </a:prstGeom>
        </p:spPr>
      </p:pic>
      <p:sp>
        <p:nvSpPr>
          <p:cNvPr id="5" name="Rectangle 4"/>
          <p:cNvSpPr/>
          <p:nvPr/>
        </p:nvSpPr>
        <p:spPr>
          <a:xfrm>
            <a:off x="6268167" y="5791391"/>
            <a:ext cx="3636188" cy="421654"/>
          </a:xfrm>
          <a:prstGeom prst="rect">
            <a:avLst/>
          </a:prstGeom>
        </p:spPr>
        <p:txBody>
          <a:bodyPr wrap="none">
            <a:spAutoFit/>
          </a:bodyPr>
          <a:lstStyle/>
          <a:p>
            <a:pPr algn="ctr">
              <a:lnSpc>
                <a:spcPct val="107000"/>
              </a:lnSpc>
              <a:spcAft>
                <a:spcPts val="800"/>
              </a:spcAft>
            </a:pPr>
            <a:r>
              <a:rPr lang="vi-VN" sz="2000">
                <a:solidFill>
                  <a:schemeClr val="bg1"/>
                </a:solidFill>
                <a:latin typeface="Times New Roman" panose="02020603050405020304" pitchFamily="18" charset="0"/>
                <a:ea typeface="Arial" panose="020B0604020202020204" pitchFamily="34" charset="0"/>
                <a:cs typeface="Times New Roman" panose="02020603050405020304" pitchFamily="18" charset="0"/>
              </a:rPr>
              <a:t>Giao diện form đăng nhập Admin</a:t>
            </a:r>
            <a:endParaRPr lang="vi-VN" sz="2000">
              <a:solidFill>
                <a:schemeClr val="bg1"/>
              </a:solidFill>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241026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00790" y="236476"/>
            <a:ext cx="11556748" cy="1240632"/>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4953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6" name="Rounded Rectangle 5"/>
          <p:cNvSpPr/>
          <p:nvPr/>
        </p:nvSpPr>
        <p:spPr>
          <a:xfrm>
            <a:off x="400789" y="2339145"/>
            <a:ext cx="3031727" cy="3400472"/>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3" name="Rectangle 2"/>
          <p:cNvSpPr/>
          <p:nvPr/>
        </p:nvSpPr>
        <p:spPr>
          <a:xfrm>
            <a:off x="642424" y="338859"/>
            <a:ext cx="11146302" cy="961482"/>
          </a:xfrm>
          <a:prstGeom prst="rect">
            <a:avLst/>
          </a:prstGeom>
        </p:spPr>
        <p:txBody>
          <a:bodyPr wrap="square">
            <a:spAutoFit/>
          </a:bodyPr>
          <a:lstStyle/>
          <a:p>
            <a:pPr algn="just">
              <a:lnSpc>
                <a:spcPct val="107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Phần mềm sẽ có 2 dạng người dùng: “quản trị viên” và “thành viên”. “quản trị viên sẽ có quyền truy cập tất cả các chức năng có trong hệ thống, “thành viên” sẽ có quyền truy cập tùy loại chức năng có trong hệ thống dựa vào việc phân quyền do “quản trị viên” quản lý. </a:t>
            </a:r>
          </a:p>
        </p:txBody>
      </p:sp>
      <p:sp>
        <p:nvSpPr>
          <p:cNvPr id="4" name="Rectangle 3"/>
          <p:cNvSpPr/>
          <p:nvPr/>
        </p:nvSpPr>
        <p:spPr>
          <a:xfrm>
            <a:off x="642424" y="2569081"/>
            <a:ext cx="2486068" cy="2862322"/>
          </a:xfrm>
          <a:prstGeom prst="rect">
            <a:avLst/>
          </a:prstGeom>
        </p:spPr>
        <p:txBody>
          <a:bodyPr wrap="square">
            <a:spAutoFit/>
          </a:bodyPr>
          <a:lstStyle/>
          <a:p>
            <a:pPr algn="just"/>
            <a:r>
              <a:rPr lang="vi-VN">
                <a:solidFill>
                  <a:schemeClr val="bg1"/>
                </a:solidFill>
                <a:latin typeface="Times New Roman" panose="02020603050405020304" pitchFamily="18" charset="0"/>
                <a:ea typeface="Arial" panose="020B0604020202020204" pitchFamily="34" charset="0"/>
              </a:rPr>
              <a:t>Sau khi đăng nhập thành công hệ thống sẽ hiển thị giao diện chính của hệ thống có 4 chức năng chính:</a:t>
            </a:r>
          </a:p>
          <a:p>
            <a:pPr algn="just"/>
            <a:endParaRPr lang="vi-VN">
              <a:solidFill>
                <a:schemeClr val="bg1"/>
              </a:solidFill>
              <a:latin typeface="Times New Roman" panose="02020603050405020304" pitchFamily="18" charset="0"/>
              <a:ea typeface="Arial" panose="020B0604020202020204" pitchFamily="34" charset="0"/>
            </a:endParaRPr>
          </a:p>
          <a:p>
            <a:pPr algn="just"/>
            <a:r>
              <a:rPr lang="vi-VN">
                <a:solidFill>
                  <a:schemeClr val="bg1"/>
                </a:solidFill>
                <a:latin typeface="Times New Roman" panose="02020603050405020304" pitchFamily="18" charset="0"/>
              </a:rPr>
              <a:t>_ Quản lý hệ thống</a:t>
            </a:r>
          </a:p>
          <a:p>
            <a:pPr algn="just"/>
            <a:r>
              <a:rPr lang="vi-VN">
                <a:solidFill>
                  <a:schemeClr val="bg1"/>
                </a:solidFill>
                <a:latin typeface="Times New Roman" panose="02020603050405020304" pitchFamily="18" charset="0"/>
              </a:rPr>
              <a:t>_ Quản lý nhân sự</a:t>
            </a:r>
          </a:p>
          <a:p>
            <a:pPr algn="just"/>
            <a:r>
              <a:rPr lang="vi-VN">
                <a:solidFill>
                  <a:schemeClr val="bg1"/>
                </a:solidFill>
                <a:latin typeface="Times New Roman" panose="02020603050405020304" pitchFamily="18" charset="0"/>
              </a:rPr>
              <a:t>_ Quản lý chấm công</a:t>
            </a:r>
          </a:p>
          <a:p>
            <a:pPr algn="just"/>
            <a:r>
              <a:rPr lang="vi-VN">
                <a:solidFill>
                  <a:schemeClr val="bg1"/>
                </a:solidFill>
                <a:latin typeface="Times New Roman" panose="02020603050405020304" pitchFamily="18" charset="0"/>
              </a:rPr>
              <a:t>_ Quản lý lịch làm việc</a:t>
            </a:r>
            <a:endParaRPr lang="vi-VN">
              <a:solidFill>
                <a:schemeClr val="bg1"/>
              </a:solidFill>
            </a:endParaRPr>
          </a:p>
        </p:txBody>
      </p:sp>
      <p:pic>
        <p:nvPicPr>
          <p:cNvPr id="7" name="Picture 6"/>
          <p:cNvPicPr/>
          <p:nvPr/>
        </p:nvPicPr>
        <p:blipFill>
          <a:blip r:embed="rId2"/>
          <a:stretch>
            <a:fillRect/>
          </a:stretch>
        </p:blipFill>
        <p:spPr>
          <a:xfrm>
            <a:off x="3792952" y="1819860"/>
            <a:ext cx="7897299" cy="4510601"/>
          </a:xfrm>
          <a:prstGeom prst="rect">
            <a:avLst/>
          </a:prstGeom>
        </p:spPr>
      </p:pic>
    </p:spTree>
    <p:extLst>
      <p:ext uri="{BB962C8B-B14F-4D97-AF65-F5344CB8AC3E}">
        <p14:creationId xmlns:p14="http://schemas.microsoft.com/office/powerpoint/2010/main" val="2162572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93116" y="525917"/>
            <a:ext cx="5374637" cy="2456438"/>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635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7" name="Rounded Rectangle 6"/>
          <p:cNvSpPr/>
          <p:nvPr/>
        </p:nvSpPr>
        <p:spPr>
          <a:xfrm>
            <a:off x="6580822" y="3649345"/>
            <a:ext cx="5240655" cy="2769506"/>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635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pic>
        <p:nvPicPr>
          <p:cNvPr id="2" name="Picture 1"/>
          <p:cNvPicPr/>
          <p:nvPr/>
        </p:nvPicPr>
        <p:blipFill>
          <a:blip r:embed="rId2"/>
          <a:stretch>
            <a:fillRect/>
          </a:stretch>
        </p:blipFill>
        <p:spPr>
          <a:xfrm>
            <a:off x="6240145" y="230822"/>
            <a:ext cx="5731510" cy="3018155"/>
          </a:xfrm>
          <a:prstGeom prst="rect">
            <a:avLst/>
          </a:prstGeom>
        </p:spPr>
      </p:pic>
      <p:pic>
        <p:nvPicPr>
          <p:cNvPr id="4" name="Picture 3"/>
          <p:cNvPicPr/>
          <p:nvPr/>
        </p:nvPicPr>
        <p:blipFill>
          <a:blip r:embed="rId3"/>
          <a:stretch>
            <a:fillRect/>
          </a:stretch>
        </p:blipFill>
        <p:spPr>
          <a:xfrm>
            <a:off x="194945" y="3649345"/>
            <a:ext cx="5731510" cy="3013710"/>
          </a:xfrm>
          <a:prstGeom prst="rect">
            <a:avLst/>
          </a:prstGeom>
        </p:spPr>
      </p:pic>
      <p:sp>
        <p:nvSpPr>
          <p:cNvPr id="5" name="Rectangle 4"/>
          <p:cNvSpPr/>
          <p:nvPr/>
        </p:nvSpPr>
        <p:spPr>
          <a:xfrm>
            <a:off x="6921500" y="3898036"/>
            <a:ext cx="4559300" cy="2308324"/>
          </a:xfrm>
          <a:prstGeom prst="rect">
            <a:avLst/>
          </a:prstGeom>
        </p:spPr>
        <p:txBody>
          <a:bodyPr wrap="square">
            <a:spAutoFit/>
          </a:bodyPr>
          <a:lstStyle/>
          <a:p>
            <a:pPr algn="just"/>
            <a:r>
              <a:rPr lang="en-US">
                <a:solidFill>
                  <a:schemeClr val="bg1"/>
                </a:solidFill>
                <a:latin typeface="Times New Roman" panose="02020603050405020304" pitchFamily="18" charset="0"/>
                <a:ea typeface="Arial" panose="020B0604020202020204" pitchFamily="34" charset="0"/>
              </a:rPr>
              <a:t>Khi “ quản trị viên”  có thể click vào button đổi mật khẩu có thể thay đổi thông tin tài khoản , có thể thay đổi mật khẩu mới và mật khẩu cũ  , nhập lại mật khẩu . Khi click lần thứ 1 vào con mắt có thể nhìn thấy mật khẩu , khi click vào con mắt lần thứ 2 có thể ẩn mật khẩu dưới dạng . Mật khẩu được chuẩn hóa dưới dạng mã hóa md5 có thể bảo mật thông tin . </a:t>
            </a:r>
            <a:endParaRPr lang="vi-VN">
              <a:solidFill>
                <a:schemeClr val="bg1"/>
              </a:solidFill>
            </a:endParaRPr>
          </a:p>
        </p:txBody>
      </p:sp>
      <p:sp>
        <p:nvSpPr>
          <p:cNvPr id="8" name="Rectangle 7"/>
          <p:cNvSpPr/>
          <p:nvPr/>
        </p:nvSpPr>
        <p:spPr>
          <a:xfrm>
            <a:off x="740900" y="838767"/>
            <a:ext cx="4632960" cy="1676741"/>
          </a:xfrm>
          <a:prstGeom prst="rect">
            <a:avLst/>
          </a:prstGeom>
        </p:spPr>
        <p:txBody>
          <a:bodyPr wrap="square">
            <a:spAutoFit/>
          </a:bodyPr>
          <a:lstStyle/>
          <a:p>
            <a:pPr algn="just">
              <a:lnSpc>
                <a:spcPct val="107000"/>
              </a:lnSpc>
              <a:spcAft>
                <a:spcPts val="800"/>
              </a:spcAft>
            </a:pPr>
            <a:r>
              <a:rPr lang="vi-VN">
                <a:solidFill>
                  <a:schemeClr val="bg1"/>
                </a:solidFill>
                <a:latin typeface="+mj-lt"/>
                <a:ea typeface="Arial" panose="020B0604020202020204" pitchFamily="34" charset="0"/>
                <a:cs typeface="Times New Roman" panose="02020603050405020304" pitchFamily="18" charset="0"/>
              </a:rPr>
              <a:t>Trong giao diện quản lý hệ thống, “quản trị viên” có thể click vào button “</a:t>
            </a:r>
            <a:r>
              <a:rPr lang="en-US">
                <a:solidFill>
                  <a:schemeClr val="bg1"/>
                </a:solidFill>
                <a:latin typeface="+mj-lt"/>
                <a:ea typeface="Arial" panose="020B0604020202020204" pitchFamily="34" charset="0"/>
                <a:cs typeface="Times New Roman" panose="02020603050405020304" pitchFamily="18" charset="0"/>
              </a:rPr>
              <a:t>thông tin quản lý</a:t>
            </a:r>
            <a:r>
              <a:rPr lang="vi-VN">
                <a:solidFill>
                  <a:schemeClr val="bg1"/>
                </a:solidFill>
                <a:latin typeface="+mj-lt"/>
                <a:ea typeface="Arial" panose="020B0604020202020204" pitchFamily="34" charset="0"/>
                <a:cs typeface="Times New Roman" panose="02020603050405020304" pitchFamily="18" charset="0"/>
              </a:rPr>
              <a:t>”.</a:t>
            </a:r>
          </a:p>
          <a:p>
            <a:pPr algn="just">
              <a:lnSpc>
                <a:spcPct val="107000"/>
              </a:lnSpc>
              <a:spcAft>
                <a:spcPts val="800"/>
              </a:spcAft>
            </a:pPr>
            <a:r>
              <a:rPr lang="vi-VN">
                <a:solidFill>
                  <a:schemeClr val="bg1"/>
                </a:solidFill>
                <a:latin typeface="+mj-lt"/>
                <a:ea typeface="Arial" panose="020B0604020202020204" pitchFamily="34" charset="0"/>
                <a:cs typeface="Times New Roman" panose="02020603050405020304" pitchFamily="18" charset="0"/>
              </a:rPr>
              <a:t> Hệ thống sẽ điều hướng tới form </a:t>
            </a:r>
            <a:r>
              <a:rPr lang="en-US">
                <a:solidFill>
                  <a:schemeClr val="bg1"/>
                </a:solidFill>
                <a:latin typeface="+mj-lt"/>
                <a:ea typeface="Arial" panose="020B0604020202020204" pitchFamily="34" charset="0"/>
                <a:cs typeface="Times New Roman" panose="02020603050405020304" pitchFamily="18" charset="0"/>
              </a:rPr>
              <a:t>sơ yếu lý lịch giáo viên </a:t>
            </a:r>
            <a:endParaRPr lang="vi-VN">
              <a:solidFill>
                <a:schemeClr val="bg1"/>
              </a:solidFill>
              <a:latin typeface="+mj-lt"/>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869443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9489" y="836711"/>
            <a:ext cx="11575277" cy="1400500"/>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4953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 name="Rectangle 1"/>
          <p:cNvSpPr/>
          <p:nvPr/>
        </p:nvSpPr>
        <p:spPr>
          <a:xfrm>
            <a:off x="653942" y="836711"/>
            <a:ext cx="10886369" cy="1338828"/>
          </a:xfrm>
          <a:prstGeom prst="rect">
            <a:avLst/>
          </a:prstGeom>
        </p:spPr>
        <p:txBody>
          <a:bodyPr wrap="square">
            <a:spAutoFit/>
          </a:bodyPr>
          <a:lstStyle/>
          <a:p>
            <a:pPr algn="just">
              <a:lnSpc>
                <a:spcPct val="150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Lớp GUI sẽ bao gồm các form giao diện có </a:t>
            </a:r>
            <a:r>
              <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rPr>
              <a:t>quản lý dân tộc , quản lý tôn giáo , quản lý trình độ , quản lý phòng ban , quản lý chức vụ , quản lý bộ phận , quản lý nơi làm việc , quản lý nhân viên , quản lý bảo hiểm của nhân sự, quản lý nghiệp vụ khác như: quản lý hợp đồng , quản lý khen thưởng , quản lý điều chuyển nhân sự , quản lý thôi việc </a:t>
            </a:r>
            <a:endParaRPr lang="vi-VN" sz="1400">
              <a:solidFill>
                <a:schemeClr val="bg1"/>
              </a:solidFill>
              <a:ea typeface="Arial" panose="020B060402020202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1120090" y="2420325"/>
            <a:ext cx="9768303" cy="4289963"/>
          </a:xfrm>
          <a:prstGeom prst="rect">
            <a:avLst/>
          </a:prstGeom>
        </p:spPr>
      </p:pic>
      <p:sp>
        <p:nvSpPr>
          <p:cNvPr id="4" name="TextBox 3"/>
          <p:cNvSpPr txBox="1"/>
          <p:nvPr/>
        </p:nvSpPr>
        <p:spPr>
          <a:xfrm>
            <a:off x="1881323" y="181597"/>
            <a:ext cx="8245834" cy="584775"/>
          </a:xfrm>
          <a:prstGeom prst="rect">
            <a:avLst/>
          </a:prstGeom>
          <a:noFill/>
        </p:spPr>
        <p:txBody>
          <a:bodyPr wrap="square" rtlCol="0">
            <a:spAutoFit/>
          </a:bodyPr>
          <a:lstStyle/>
          <a:p>
            <a:pPr algn="ctr"/>
            <a:r>
              <a:rPr lang="en-US" sz="32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Giao diện chức năng quản lý nhân sự</a:t>
            </a:r>
            <a:endParaRPr lang="vi-VN" sz="32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065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184460" y="3592391"/>
            <a:ext cx="5731510" cy="3021330"/>
          </a:xfrm>
          <a:prstGeom prst="rect">
            <a:avLst/>
          </a:prstGeom>
        </p:spPr>
      </p:pic>
      <p:pic>
        <p:nvPicPr>
          <p:cNvPr id="5" name="Picture 4"/>
          <p:cNvPicPr/>
          <p:nvPr/>
        </p:nvPicPr>
        <p:blipFill>
          <a:blip r:embed="rId3"/>
          <a:stretch>
            <a:fillRect/>
          </a:stretch>
        </p:blipFill>
        <p:spPr>
          <a:xfrm>
            <a:off x="219759" y="3592391"/>
            <a:ext cx="5731510" cy="2991485"/>
          </a:xfrm>
          <a:prstGeom prst="rect">
            <a:avLst/>
          </a:prstGeom>
        </p:spPr>
      </p:pic>
      <p:pic>
        <p:nvPicPr>
          <p:cNvPr id="6" name="Picture 5"/>
          <p:cNvPicPr/>
          <p:nvPr/>
        </p:nvPicPr>
        <p:blipFill>
          <a:blip r:embed="rId4"/>
          <a:stretch>
            <a:fillRect/>
          </a:stretch>
        </p:blipFill>
        <p:spPr>
          <a:xfrm>
            <a:off x="6184460" y="246599"/>
            <a:ext cx="5731510" cy="3044825"/>
          </a:xfrm>
          <a:prstGeom prst="rect">
            <a:avLst/>
          </a:prstGeom>
        </p:spPr>
      </p:pic>
      <p:sp>
        <p:nvSpPr>
          <p:cNvPr id="7" name="Rounded Rectangle 6"/>
          <p:cNvSpPr/>
          <p:nvPr/>
        </p:nvSpPr>
        <p:spPr>
          <a:xfrm>
            <a:off x="341924" y="525916"/>
            <a:ext cx="5397694" cy="2526773"/>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635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8" name="Rectangle 7"/>
          <p:cNvSpPr/>
          <p:nvPr/>
        </p:nvSpPr>
        <p:spPr>
          <a:xfrm>
            <a:off x="703189" y="773639"/>
            <a:ext cx="4675163" cy="2031325"/>
          </a:xfrm>
          <a:prstGeom prst="rect">
            <a:avLst/>
          </a:prstGeom>
        </p:spPr>
        <p:txBody>
          <a:bodyPr wrap="square">
            <a:spAutoFit/>
          </a:bodyPr>
          <a:lstStyle/>
          <a:p>
            <a:pPr algn="just"/>
            <a:r>
              <a:rPr lang="vi-VN">
                <a:solidFill>
                  <a:schemeClr val="bg1"/>
                </a:solidFill>
                <a:latin typeface="Times New Roman" panose="02020603050405020304" pitchFamily="18" charset="0"/>
                <a:ea typeface="Arial" panose="020B0604020202020204" pitchFamily="34" charset="0"/>
              </a:rPr>
              <a:t>Các form giao diện có </a:t>
            </a:r>
            <a:r>
              <a:rPr lang="en-US">
                <a:solidFill>
                  <a:schemeClr val="bg1"/>
                </a:solidFill>
                <a:latin typeface="Times New Roman" panose="02020603050405020304" pitchFamily="18" charset="0"/>
                <a:ea typeface="Arial" panose="020B0604020202020204" pitchFamily="34" charset="0"/>
              </a:rPr>
              <a:t>quản lý dân tộc , quản lý tôn giáo , quản lý trình độ , quản lý phòng ban , quản lý chức vụ , quản lý bộ phận , quản lý nơi làm việc đều có các chức năng giống nhau như thêm, sửa, xóa có thể sư dụng để thêm mới thông tin hay sửa xóa thông tin ban đầu nếu có sai sót và lưu lại thông tin khi thay đổi.</a:t>
            </a:r>
            <a:endParaRPr lang="vi-VN">
              <a:solidFill>
                <a:schemeClr val="bg1"/>
              </a:solidFill>
            </a:endParaRPr>
          </a:p>
        </p:txBody>
      </p:sp>
    </p:spTree>
    <p:extLst>
      <p:ext uri="{BB962C8B-B14F-4D97-AF65-F5344CB8AC3E}">
        <p14:creationId xmlns:p14="http://schemas.microsoft.com/office/powerpoint/2010/main" val="14156531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6597534" y="2628900"/>
            <a:ext cx="2502132" cy="3486150"/>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0" name="Rounded Rectangle 19"/>
          <p:cNvSpPr/>
          <p:nvPr/>
        </p:nvSpPr>
        <p:spPr>
          <a:xfrm>
            <a:off x="3050895" y="2628900"/>
            <a:ext cx="2502132" cy="3486150"/>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5" name="Rounded Rectangle 4"/>
          <p:cNvSpPr/>
          <p:nvPr/>
        </p:nvSpPr>
        <p:spPr>
          <a:xfrm>
            <a:off x="7482748" y="7391475"/>
            <a:ext cx="2630658" cy="633046"/>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254000" dist="393700" dir="5400000" sx="75000" sy="7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START !!!</a:t>
            </a:r>
            <a:endParaRPr lang="vi-VN" sz="2400">
              <a:latin typeface="Times New Roman" panose="02020603050405020304" pitchFamily="18" charset="0"/>
              <a:cs typeface="Times New Roman" panose="02020603050405020304" pitchFamily="18" charset="0"/>
            </a:endParaRPr>
          </a:p>
        </p:txBody>
      </p:sp>
      <p:sp>
        <p:nvSpPr>
          <p:cNvPr id="7" name="Arc 6"/>
          <p:cNvSpPr/>
          <p:nvPr/>
        </p:nvSpPr>
        <p:spPr>
          <a:xfrm>
            <a:off x="12767732" y="-457201"/>
            <a:ext cx="970670" cy="914401"/>
          </a:xfrm>
          <a:prstGeom prst="arc">
            <a:avLst>
              <a:gd name="adj1" fmla="val 16200000"/>
              <a:gd name="adj2" fmla="val 13499992"/>
            </a:avLst>
          </a:prstGeom>
          <a:ln w="76200" cap="rnd">
            <a:solidFill>
              <a:schemeClr val="accent1"/>
            </a:solidFill>
          </a:ln>
          <a:effectLst>
            <a:outerShdw blurRad="381000" sx="102000" sy="102000" algn="ctr" rotWithShape="0">
              <a:srgbClr val="87EFFD">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8" name="Arc 7"/>
          <p:cNvSpPr/>
          <p:nvPr/>
        </p:nvSpPr>
        <p:spPr>
          <a:xfrm rot="8390812">
            <a:off x="-1744757" y="7094437"/>
            <a:ext cx="1118381" cy="1053549"/>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9" name="Arc 8"/>
          <p:cNvSpPr/>
          <p:nvPr/>
        </p:nvSpPr>
        <p:spPr>
          <a:xfrm rot="5738396" flipH="1">
            <a:off x="3928116" y="-1218790"/>
            <a:ext cx="852956" cy="868036"/>
          </a:xfrm>
          <a:prstGeom prst="arc">
            <a:avLst>
              <a:gd name="adj1" fmla="val 16200000"/>
              <a:gd name="adj2" fmla="val 13499992"/>
            </a:avLst>
          </a:prstGeom>
          <a:ln w="76200"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0" name="Arc 9"/>
          <p:cNvSpPr/>
          <p:nvPr/>
        </p:nvSpPr>
        <p:spPr>
          <a:xfrm>
            <a:off x="12519189" y="6858000"/>
            <a:ext cx="752321" cy="708709"/>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1" name="Arc 10"/>
          <p:cNvSpPr/>
          <p:nvPr/>
        </p:nvSpPr>
        <p:spPr>
          <a:xfrm rot="12260150">
            <a:off x="-707677" y="3552225"/>
            <a:ext cx="443954" cy="418218"/>
          </a:xfrm>
          <a:prstGeom prst="arc">
            <a:avLst>
              <a:gd name="adj1" fmla="val 16200000"/>
              <a:gd name="adj2" fmla="val 13499992"/>
            </a:avLst>
          </a:prstGeom>
          <a:ln w="76200" cap="rnd">
            <a:solidFill>
              <a:schemeClr val="accent1"/>
            </a:solidFill>
          </a:ln>
          <a:effectLst>
            <a:outerShdw blurRad="381000" sx="102000" sy="102000" algn="ctr" rotWithShape="0">
              <a:srgbClr val="87EFFD">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2" name="Arc 11"/>
          <p:cNvSpPr/>
          <p:nvPr/>
        </p:nvSpPr>
        <p:spPr>
          <a:xfrm>
            <a:off x="8936628" y="-1586018"/>
            <a:ext cx="710166" cy="668998"/>
          </a:xfrm>
          <a:prstGeom prst="arc">
            <a:avLst>
              <a:gd name="adj1" fmla="val 16200000"/>
              <a:gd name="adj2" fmla="val 13499992"/>
            </a:avLst>
          </a:prstGeom>
          <a:ln w="76200" cap="rnd">
            <a:solidFill>
              <a:schemeClr val="accent1"/>
            </a:solidFill>
          </a:ln>
          <a:effectLst>
            <a:outerShdw blurRad="381000" sx="102000" sy="102000" algn="ctr" rotWithShape="0">
              <a:srgbClr val="87EFFD">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3" name="Arc 12"/>
          <p:cNvSpPr/>
          <p:nvPr/>
        </p:nvSpPr>
        <p:spPr>
          <a:xfrm>
            <a:off x="5698353" y="7621211"/>
            <a:ext cx="428128" cy="403310"/>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4" name="Arc 13"/>
          <p:cNvSpPr/>
          <p:nvPr/>
        </p:nvSpPr>
        <p:spPr>
          <a:xfrm rot="18080018">
            <a:off x="-1116068" y="868484"/>
            <a:ext cx="428128" cy="403310"/>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 name="TextBox 1"/>
          <p:cNvSpPr txBox="1"/>
          <p:nvPr/>
        </p:nvSpPr>
        <p:spPr>
          <a:xfrm>
            <a:off x="4355328" y="1209555"/>
            <a:ext cx="3493272" cy="523220"/>
          </a:xfrm>
          <a:prstGeom prst="rect">
            <a:avLst/>
          </a:prstGeom>
          <a:noFill/>
        </p:spPr>
        <p:txBody>
          <a:bodyPr wrap="square" rtlCol="0">
            <a:spAutoFit/>
          </a:bodyPr>
          <a:lstStyle/>
          <a:p>
            <a:pPr algn="ctr"/>
            <a:r>
              <a:rPr lang="en-US" sz="2800" b="1">
                <a:solidFill>
                  <a:schemeClr val="bg1"/>
                </a:solidFill>
                <a:effectLst>
                  <a:outerShdw blurRad="381000" sx="102000" sy="102000" algn="ctr" rotWithShape="0">
                    <a:schemeClr val="bg1">
                      <a:alpha val="26000"/>
                    </a:schemeClr>
                  </a:outerShdw>
                </a:effectLst>
                <a:latin typeface="Times New Roman" panose="02020603050405020304" pitchFamily="18" charset="0"/>
                <a:cs typeface="Times New Roman" panose="02020603050405020304" pitchFamily="18" charset="0"/>
              </a:rPr>
              <a:t>TÊN</a:t>
            </a:r>
            <a:r>
              <a:rPr lang="en-US" sz="2800">
                <a:solidFill>
                  <a:schemeClr val="bg1"/>
                </a:solidFill>
              </a:rPr>
              <a:t> </a:t>
            </a:r>
            <a:r>
              <a:rPr lang="en-US" sz="2800" b="1">
                <a:gradFill>
                  <a:gsLst>
                    <a:gs pos="0">
                      <a:srgbClr val="FF9900"/>
                    </a:gs>
                    <a:gs pos="100000">
                      <a:srgbClr val="FF9900"/>
                    </a:gs>
                  </a:gsLst>
                  <a:lin ang="16200000" scaled="1"/>
                </a:gradFill>
                <a:effectLst>
                  <a:outerShdw blurRad="63500" sx="102000" sy="102000" algn="ctr" rotWithShape="0">
                    <a:srgbClr val="FF9900">
                      <a:alpha val="40000"/>
                    </a:srgbClr>
                  </a:outerShdw>
                </a:effectLst>
                <a:latin typeface="Times New Roman" panose="02020603050405020304" pitchFamily="18" charset="0"/>
                <a:cs typeface="Times New Roman" panose="02020603050405020304" pitchFamily="18" charset="0"/>
              </a:rPr>
              <a:t>THÀNH VIÊN</a:t>
            </a:r>
            <a:endParaRPr lang="vi-VN" sz="2800" b="1">
              <a:gradFill>
                <a:gsLst>
                  <a:gs pos="0">
                    <a:srgbClr val="FF9900"/>
                  </a:gs>
                  <a:gs pos="100000">
                    <a:srgbClr val="FF9900"/>
                  </a:gs>
                </a:gsLst>
                <a:lin ang="16200000" scaled="1"/>
              </a:gradFill>
              <a:effectLst>
                <a:outerShdw blurRad="63500" sx="102000" sy="102000" algn="ctr" rotWithShape="0">
                  <a:srgbClr val="FF9900">
                    <a:alpha val="40000"/>
                  </a:srgbClr>
                </a:outerShdw>
              </a:effectLst>
              <a:latin typeface="Times New Roman" panose="02020603050405020304" pitchFamily="18" charset="0"/>
              <a:cs typeface="Times New Roman" panose="02020603050405020304" pitchFamily="18" charset="0"/>
            </a:endParaRPr>
          </a:p>
        </p:txBody>
      </p:sp>
      <p:sp>
        <p:nvSpPr>
          <p:cNvPr id="3" name="Parallelogram 2"/>
          <p:cNvSpPr/>
          <p:nvPr/>
        </p:nvSpPr>
        <p:spPr>
          <a:xfrm>
            <a:off x="-242498" y="1277190"/>
            <a:ext cx="4578776" cy="387949"/>
          </a:xfrm>
          <a:prstGeom prst="parallelogram">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Parallelogram 14"/>
          <p:cNvSpPr/>
          <p:nvPr/>
        </p:nvSpPr>
        <p:spPr>
          <a:xfrm>
            <a:off x="7829550" y="1255444"/>
            <a:ext cx="4578776" cy="387949"/>
          </a:xfrm>
          <a:prstGeom prst="parallelogram">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Isosceles Triangle 16"/>
          <p:cNvSpPr/>
          <p:nvPr/>
        </p:nvSpPr>
        <p:spPr>
          <a:xfrm>
            <a:off x="0" y="2343150"/>
            <a:ext cx="3181350" cy="4514850"/>
          </a:xfrm>
          <a:prstGeom prst="triangle">
            <a:avLst>
              <a:gd name="adj" fmla="val 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Isosceles Triangle 17"/>
          <p:cNvSpPr/>
          <p:nvPr/>
        </p:nvSpPr>
        <p:spPr>
          <a:xfrm flipH="1">
            <a:off x="9010650" y="2343150"/>
            <a:ext cx="3181350" cy="4514850"/>
          </a:xfrm>
          <a:prstGeom prst="triangle">
            <a:avLst>
              <a:gd name="adj" fmla="val 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ounded Rectangle 18"/>
          <p:cNvSpPr/>
          <p:nvPr/>
        </p:nvSpPr>
        <p:spPr>
          <a:xfrm>
            <a:off x="4629150" y="2343150"/>
            <a:ext cx="2853598" cy="3886200"/>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2" name="TextBox 21"/>
          <p:cNvSpPr txBox="1"/>
          <p:nvPr/>
        </p:nvSpPr>
        <p:spPr>
          <a:xfrm>
            <a:off x="718074" y="-2162963"/>
            <a:ext cx="11690252" cy="1569660"/>
          </a:xfrm>
          <a:prstGeom prst="rect">
            <a:avLst/>
          </a:prstGeom>
          <a:noFill/>
          <a:ln>
            <a:noFill/>
          </a:ln>
          <a:effectLst>
            <a:outerShdw blurRad="762000" dist="1193800" dir="780000" sx="200000" sy="200000" algn="ctr" rotWithShape="0">
              <a:srgbClr val="FF9900">
                <a:alpha val="12000"/>
              </a:srgbClr>
            </a:outerShdw>
            <a:reflection endPos="0" dir="5400000" sy="-100000" algn="bl" rotWithShape="0"/>
          </a:effectLst>
        </p:spPr>
        <p:txBody>
          <a:bodyPr wrap="square" rtlCol="0">
            <a:spAutoFit/>
          </a:bodyPr>
          <a:lstStyle/>
          <a:p>
            <a:pPr algn="ctr"/>
            <a:r>
              <a:rPr lang="en-US" sz="4800" b="1">
                <a:gradFill flip="none" rotWithShape="1">
                  <a:gsLst>
                    <a:gs pos="22000">
                      <a:srgbClr val="FDB241"/>
                    </a:gs>
                    <a:gs pos="0">
                      <a:schemeClr val="accent1">
                        <a:lumMod val="5000"/>
                        <a:lumOff val="95000"/>
                      </a:schemeClr>
                    </a:gs>
                    <a:gs pos="100000">
                      <a:srgbClr val="FF9900"/>
                    </a:gs>
                  </a:gsLst>
                  <a:lin ang="16200000" scaled="1"/>
                  <a:tileRect/>
                </a:gradFill>
                <a:effectLst>
                  <a:outerShdw blurRad="254000" sx="102000" sy="102000" algn="ctr" rotWithShape="0">
                    <a:schemeClr val="accent2">
                      <a:alpha val="40000"/>
                    </a:schemeClr>
                  </a:outerShdw>
                </a:effectLst>
                <a:latin typeface="Times New Roman" panose="02020603050405020304" pitchFamily="18" charset="0"/>
                <a:cs typeface="Times New Roman" panose="02020603050405020304" pitchFamily="18" charset="0"/>
              </a:rPr>
              <a:t>Phần mềm quản lý chấm công nhân viên trường cđ Bách Khoa Hà Nội</a:t>
            </a:r>
            <a:endParaRPr lang="vi-VN" sz="4800" b="1">
              <a:gradFill flip="none" rotWithShape="1">
                <a:gsLst>
                  <a:gs pos="22000">
                    <a:srgbClr val="FDB241"/>
                  </a:gs>
                  <a:gs pos="0">
                    <a:schemeClr val="accent1">
                      <a:lumMod val="5000"/>
                      <a:lumOff val="95000"/>
                    </a:schemeClr>
                  </a:gs>
                  <a:gs pos="100000">
                    <a:srgbClr val="FF9900"/>
                  </a:gs>
                </a:gsLst>
                <a:lin ang="16200000" scaled="1"/>
                <a:tileRect/>
              </a:gradFill>
              <a:effectLst>
                <a:outerShdw blurRad="254000" sx="102000" sy="102000" algn="ctr" rotWithShape="0">
                  <a:schemeClr val="accent2">
                    <a:alpha val="40000"/>
                  </a:schemeClr>
                </a:outerShdw>
              </a:effectLst>
              <a:latin typeface="Times New Roman" panose="02020603050405020304" pitchFamily="18" charset="0"/>
              <a:cs typeface="Times New Roman" panose="02020603050405020304" pitchFamily="18" charset="0"/>
            </a:endParaRPr>
          </a:p>
        </p:txBody>
      </p:sp>
      <p:sp>
        <p:nvSpPr>
          <p:cNvPr id="23" name="TextBox 22"/>
          <p:cNvSpPr txBox="1"/>
          <p:nvPr/>
        </p:nvSpPr>
        <p:spPr>
          <a:xfrm>
            <a:off x="2140340" y="-3247636"/>
            <a:ext cx="3938953" cy="923330"/>
          </a:xfrm>
          <a:prstGeom prst="rect">
            <a:avLst/>
          </a:prstGeom>
          <a:noFill/>
        </p:spPr>
        <p:txBody>
          <a:bodyPr wrap="square" rtlCol="0">
            <a:spAutoFit/>
          </a:bodyPr>
          <a:lstStyle/>
          <a:p>
            <a:pPr algn="ctr"/>
            <a:r>
              <a:rPr lang="en-US" sz="5400" b="1">
                <a:gradFill>
                  <a:gsLst>
                    <a:gs pos="40000">
                      <a:srgbClr val="A3F3FD"/>
                    </a:gs>
                    <a:gs pos="0">
                      <a:schemeClr val="bg1">
                        <a:alpha val="50000"/>
                      </a:schemeClr>
                    </a:gs>
                    <a:gs pos="100000">
                      <a:srgbClr val="87EFFD"/>
                    </a:gs>
                  </a:gsLst>
                  <a:lin ang="16200000" scaled="1"/>
                </a:gradFill>
                <a:effectLst>
                  <a:outerShdw blurRad="381000" sx="102000" sy="102000" algn="ctr" rotWithShape="0">
                    <a:srgbClr val="87EFFD">
                      <a:alpha val="20000"/>
                    </a:srgbClr>
                  </a:outerShdw>
                </a:effectLst>
                <a:latin typeface="Times New Roman" panose="02020603050405020304" pitchFamily="18" charset="0"/>
                <a:cs typeface="Times New Roman" panose="02020603050405020304" pitchFamily="18" charset="0"/>
              </a:rPr>
              <a:t>K21 CNT06</a:t>
            </a:r>
            <a:endParaRPr lang="vi-VN" sz="5400" b="1">
              <a:gradFill>
                <a:gsLst>
                  <a:gs pos="40000">
                    <a:srgbClr val="A3F3FD"/>
                  </a:gs>
                  <a:gs pos="0">
                    <a:schemeClr val="bg1">
                      <a:alpha val="50000"/>
                    </a:schemeClr>
                  </a:gs>
                  <a:gs pos="100000">
                    <a:srgbClr val="87EFFD"/>
                  </a:gs>
                </a:gsLst>
                <a:lin ang="16200000" scaled="1"/>
              </a:gradFill>
              <a:effectLst>
                <a:outerShdw blurRad="381000" sx="102000" sy="102000" algn="ctr" rotWithShape="0">
                  <a:srgbClr val="87EFFD">
                    <a:alpha val="20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1577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1500"/>
                                        <p:tgtEl>
                                          <p:spTgt spid="2"/>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75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75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2" grpId="0"/>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032094" y="1825121"/>
            <a:ext cx="7869172" cy="4797083"/>
          </a:xfrm>
          <a:prstGeom prst="rect">
            <a:avLst/>
          </a:prstGeom>
        </p:spPr>
      </p:pic>
      <p:sp>
        <p:nvSpPr>
          <p:cNvPr id="3" name="Rounded Rectangle 2"/>
          <p:cNvSpPr/>
          <p:nvPr/>
        </p:nvSpPr>
        <p:spPr>
          <a:xfrm>
            <a:off x="400790" y="194273"/>
            <a:ext cx="11556748" cy="1240632"/>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4953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4" name="Rounded Rectangle 3"/>
          <p:cNvSpPr/>
          <p:nvPr/>
        </p:nvSpPr>
        <p:spPr>
          <a:xfrm>
            <a:off x="400789" y="1899139"/>
            <a:ext cx="3270879" cy="4572000"/>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5" name="Rectangle 4"/>
          <p:cNvSpPr/>
          <p:nvPr/>
        </p:nvSpPr>
        <p:spPr>
          <a:xfrm>
            <a:off x="683385" y="331265"/>
            <a:ext cx="10935286" cy="923330"/>
          </a:xfrm>
          <a:prstGeom prst="rect">
            <a:avLst/>
          </a:prstGeom>
        </p:spPr>
        <p:txBody>
          <a:bodyPr wrap="square">
            <a:spAutoFit/>
          </a:bodyPr>
          <a:lstStyle/>
          <a:p>
            <a:pPr algn="just">
              <a:lnSpc>
                <a:spcPct val="150000"/>
              </a:lnSpc>
              <a:spcAft>
                <a:spcPts val="800"/>
              </a:spcAft>
            </a:pPr>
            <a:r>
              <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rPr>
              <a:t>Đến với form giao diện quản lý nhân viên cũng có các chức năng thêm, sủa, xóa giống các form giao diện trên ngoài ra có thêm cả chức năng in ra danh sách thông tin giáo viên(nhân viên) nhà trường</a:t>
            </a:r>
            <a:endParaRPr lang="vi-VN" sz="1400">
              <a:solidFill>
                <a:schemeClr val="bg1"/>
              </a:solidFill>
              <a:ea typeface="Arial" panose="020B0604020202020204" pitchFamily="34" charset="0"/>
              <a:cs typeface="Times New Roman" panose="02020603050405020304" pitchFamily="18" charset="0"/>
            </a:endParaRPr>
          </a:p>
        </p:txBody>
      </p:sp>
      <p:sp>
        <p:nvSpPr>
          <p:cNvPr id="6" name="Rectangle 5"/>
          <p:cNvSpPr/>
          <p:nvPr/>
        </p:nvSpPr>
        <p:spPr>
          <a:xfrm>
            <a:off x="570841" y="2161315"/>
            <a:ext cx="2874498" cy="4047647"/>
          </a:xfrm>
          <a:prstGeom prst="rect">
            <a:avLst/>
          </a:prstGeom>
        </p:spPr>
        <p:txBody>
          <a:bodyPr wrap="square">
            <a:spAutoFit/>
          </a:bodyPr>
          <a:lstStyle/>
          <a:p>
            <a:pPr>
              <a:lnSpc>
                <a:spcPct val="107000"/>
              </a:lnSpc>
              <a:spcAft>
                <a:spcPts val="800"/>
              </a:spcAft>
            </a:pPr>
            <a:r>
              <a:rPr lang="vi-VN">
                <a:solidFill>
                  <a:schemeClr val="bg1"/>
                </a:solidFill>
                <a:latin typeface="+mj-lt"/>
                <a:ea typeface="Arial" panose="020B0604020202020204" pitchFamily="34" charset="0"/>
                <a:cs typeface="Times New Roman" panose="02020603050405020304" pitchFamily="18" charset="0"/>
              </a:rPr>
              <a:t>Click button “Thêm” hoặc “Sửa” xuất hiện các ô nhập liệu chi tiết cho từng nguồn dữ liệu</a:t>
            </a:r>
          </a:p>
          <a:p>
            <a:pPr>
              <a:lnSpc>
                <a:spcPct val="107000"/>
              </a:lnSpc>
              <a:spcAft>
                <a:spcPts val="800"/>
              </a:spcAft>
            </a:pPr>
            <a:r>
              <a:rPr lang="vi-VN">
                <a:solidFill>
                  <a:schemeClr val="bg1"/>
                </a:solidFill>
                <a:latin typeface="+mj-lt"/>
                <a:ea typeface="Arial" panose="020B0604020202020204" pitchFamily="34" charset="0"/>
                <a:cs typeface="Times New Roman" panose="02020603050405020304" pitchFamily="18" charset="0"/>
              </a:rPr>
              <a:t>Các thông tin về Chức vụ, Bộ phận, Phòng ban, Trình độ, Tôn giáo, Dân tộc đều được tích hợp sẵn khi đã kết nối với Sqlserver giúp tiết kiệm thời gian chọn dữ liệu, người dùng không cần phải nhập lại từ đầu các thông tin này.</a:t>
            </a:r>
          </a:p>
        </p:txBody>
      </p:sp>
    </p:spTree>
    <p:extLst>
      <p:ext uri="{BB962C8B-B14F-4D97-AF65-F5344CB8AC3E}">
        <p14:creationId xmlns:p14="http://schemas.microsoft.com/office/powerpoint/2010/main" val="2111003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02638" y="239417"/>
            <a:ext cx="11428291" cy="5865960"/>
          </a:xfrm>
          <a:prstGeom prst="rect">
            <a:avLst/>
          </a:prstGeom>
        </p:spPr>
      </p:pic>
      <p:sp>
        <p:nvSpPr>
          <p:cNvPr id="3" name="Rectangle 2"/>
          <p:cNvSpPr/>
          <p:nvPr/>
        </p:nvSpPr>
        <p:spPr>
          <a:xfrm>
            <a:off x="3140373" y="6240753"/>
            <a:ext cx="6183103" cy="400110"/>
          </a:xfrm>
          <a:prstGeom prst="rect">
            <a:avLst/>
          </a:prstGeom>
        </p:spPr>
        <p:txBody>
          <a:bodyPr wrap="none">
            <a:spAutoFit/>
          </a:bodyPr>
          <a:lstStyle/>
          <a:p>
            <a:r>
              <a:rPr lang="vi-VN" sz="2000" b="1">
                <a:solidFill>
                  <a:schemeClr val="bg1"/>
                </a:solidFill>
                <a:latin typeface="+mj-lt"/>
                <a:ea typeface="Arial" panose="020B0604020202020204" pitchFamily="34" charset="0"/>
                <a:cs typeface="Times New Roman" panose="02020603050405020304" pitchFamily="18" charset="0"/>
              </a:rPr>
              <a:t>Giao diện form quản lý thông tin chi tiết của nhân viên</a:t>
            </a:r>
            <a:endParaRPr lang="vi-VN" sz="2000" b="1">
              <a:solidFill>
                <a:schemeClr val="bg1"/>
              </a:solidFill>
              <a:latin typeface="+mj-lt"/>
            </a:endParaRPr>
          </a:p>
        </p:txBody>
      </p:sp>
    </p:spTree>
    <p:extLst>
      <p:ext uri="{BB962C8B-B14F-4D97-AF65-F5344CB8AC3E}">
        <p14:creationId xmlns:p14="http://schemas.microsoft.com/office/powerpoint/2010/main" val="3089732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00790" y="194273"/>
            <a:ext cx="11430139" cy="776398"/>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4953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 name="Rectangle 1"/>
          <p:cNvSpPr/>
          <p:nvPr/>
        </p:nvSpPr>
        <p:spPr>
          <a:xfrm>
            <a:off x="529883" y="273374"/>
            <a:ext cx="11160369" cy="646331"/>
          </a:xfrm>
          <a:prstGeom prst="rect">
            <a:avLst/>
          </a:prstGeom>
        </p:spPr>
        <p:txBody>
          <a:bodyPr wrap="square">
            <a:spAutoFit/>
          </a:bodyPr>
          <a:lstStyle/>
          <a:p>
            <a:r>
              <a:rPr lang="vi-VN">
                <a:solidFill>
                  <a:schemeClr val="bg1"/>
                </a:solidFill>
                <a:latin typeface="Times New Roman" panose="02020603050405020304" pitchFamily="18" charset="0"/>
                <a:ea typeface="Arial" panose="020B0604020202020204" pitchFamily="34" charset="0"/>
              </a:rPr>
              <a:t>Click button “In”. Xuất hiện mẫu in. Điều chỉnh form trước khi in bằng các công cụ trên thanh tác vụ (nếu muốn). Tiến hành in Danh sách nhân viên</a:t>
            </a:r>
            <a:endParaRPr lang="vi-VN">
              <a:solidFill>
                <a:schemeClr val="bg1"/>
              </a:solidFill>
            </a:endParaRPr>
          </a:p>
        </p:txBody>
      </p:sp>
      <p:pic>
        <p:nvPicPr>
          <p:cNvPr id="4" name="Picture 3"/>
          <p:cNvPicPr/>
          <p:nvPr/>
        </p:nvPicPr>
        <p:blipFill>
          <a:blip r:embed="rId2"/>
          <a:stretch>
            <a:fillRect/>
          </a:stretch>
        </p:blipFill>
        <p:spPr>
          <a:xfrm>
            <a:off x="543311" y="1249850"/>
            <a:ext cx="11146937" cy="5193153"/>
          </a:xfrm>
          <a:prstGeom prst="rect">
            <a:avLst/>
          </a:prstGeom>
        </p:spPr>
      </p:pic>
    </p:spTree>
    <p:extLst>
      <p:ext uri="{BB962C8B-B14F-4D97-AF65-F5344CB8AC3E}">
        <p14:creationId xmlns:p14="http://schemas.microsoft.com/office/powerpoint/2010/main" val="26640707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254799" y="253487"/>
            <a:ext cx="5731510" cy="3002915"/>
          </a:xfrm>
          <a:prstGeom prst="rect">
            <a:avLst/>
          </a:prstGeom>
        </p:spPr>
      </p:pic>
      <p:pic>
        <p:nvPicPr>
          <p:cNvPr id="3" name="Picture 2"/>
          <p:cNvPicPr/>
          <p:nvPr/>
        </p:nvPicPr>
        <p:blipFill>
          <a:blip r:embed="rId3"/>
          <a:stretch>
            <a:fillRect/>
          </a:stretch>
        </p:blipFill>
        <p:spPr>
          <a:xfrm>
            <a:off x="290097" y="3460920"/>
            <a:ext cx="5731510" cy="3002915"/>
          </a:xfrm>
          <a:prstGeom prst="rect">
            <a:avLst/>
          </a:prstGeom>
        </p:spPr>
      </p:pic>
      <p:sp>
        <p:nvSpPr>
          <p:cNvPr id="4" name="Rounded Rectangle 3"/>
          <p:cNvSpPr/>
          <p:nvPr/>
        </p:nvSpPr>
        <p:spPr>
          <a:xfrm>
            <a:off x="393116" y="469644"/>
            <a:ext cx="5402773" cy="2568975"/>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635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5" name="Rounded Rectangle 4"/>
          <p:cNvSpPr/>
          <p:nvPr/>
        </p:nvSpPr>
        <p:spPr>
          <a:xfrm>
            <a:off x="6580822" y="3691549"/>
            <a:ext cx="5264175" cy="2624846"/>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635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6" name="Rectangle 5"/>
          <p:cNvSpPr/>
          <p:nvPr/>
        </p:nvSpPr>
        <p:spPr>
          <a:xfrm>
            <a:off x="763954" y="738473"/>
            <a:ext cx="4595837" cy="2032862"/>
          </a:xfrm>
          <a:prstGeom prst="rect">
            <a:avLst/>
          </a:prstGeom>
        </p:spPr>
        <p:txBody>
          <a:bodyPr wrap="square">
            <a:spAutoFit/>
          </a:bodyPr>
          <a:lstStyle/>
          <a:p>
            <a:pPr algn="just"/>
            <a:r>
              <a:rPr lang="en-US">
                <a:solidFill>
                  <a:schemeClr val="bg1"/>
                </a:solidFill>
                <a:latin typeface="Times New Roman" panose="02020603050405020304" pitchFamily="18" charset="0"/>
                <a:ea typeface="Arial" panose="020B0604020202020204" pitchFamily="34" charset="0"/>
              </a:rPr>
              <a:t>Form giao diện quản lý hợp đồng có các chức năng như thêm, sửa, xóa có thể sư dụng để thêm mới thông tin hay sửa xóa thông tin ban đầu nếu có sai sót, chức năng lưu lại thông tin khi thay đổi cuối cùng chức năng in có thể in ra hợp đồng cho từng giáo viên(nhân viên) nhà trường</a:t>
            </a:r>
            <a:endParaRPr lang="vi-VN"/>
          </a:p>
        </p:txBody>
      </p:sp>
      <p:sp>
        <p:nvSpPr>
          <p:cNvPr id="7" name="Rectangle 6"/>
          <p:cNvSpPr/>
          <p:nvPr/>
        </p:nvSpPr>
        <p:spPr>
          <a:xfrm>
            <a:off x="6969075" y="3960782"/>
            <a:ext cx="4464148" cy="2031325"/>
          </a:xfrm>
          <a:prstGeom prst="rect">
            <a:avLst/>
          </a:prstGeom>
        </p:spPr>
        <p:txBody>
          <a:bodyPr wrap="square">
            <a:spAutoFit/>
          </a:bodyPr>
          <a:lstStyle/>
          <a:p>
            <a:pPr algn="just"/>
            <a:r>
              <a:rPr lang="en-US">
                <a:solidFill>
                  <a:schemeClr val="bg1"/>
                </a:solidFill>
                <a:latin typeface="Times New Roman" panose="02020603050405020304" pitchFamily="18" charset="0"/>
                <a:ea typeface="Arial" panose="020B0604020202020204" pitchFamily="34" charset="0"/>
              </a:rPr>
              <a:t>Khi click button “thêm”, “sửa” sẽ xuất hiện form chi tiết hợp đồng cho phép người dùng nhập dữ liệu chi tiết cho từng nguồn dữ liệu muốn thêm mới hay sửa xóa thông tin nếu có sai sót, sau khi xong thì lưu lại thông tin đã thêm hoặc sửa mà người dùng vừa thao tác rồi đóng giao diện.  </a:t>
            </a:r>
            <a:endParaRPr lang="vi-VN"/>
          </a:p>
        </p:txBody>
      </p:sp>
    </p:spTree>
    <p:extLst>
      <p:ext uri="{BB962C8B-B14F-4D97-AF65-F5344CB8AC3E}">
        <p14:creationId xmlns:p14="http://schemas.microsoft.com/office/powerpoint/2010/main" val="1455795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00790" y="194273"/>
            <a:ext cx="11430139" cy="776398"/>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4953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726196" y="1147566"/>
            <a:ext cx="10738974" cy="5492385"/>
          </a:xfrm>
          <a:prstGeom prst="rect">
            <a:avLst/>
          </a:prstGeom>
        </p:spPr>
      </p:pic>
      <p:sp>
        <p:nvSpPr>
          <p:cNvPr id="4" name="Rectangle 3"/>
          <p:cNvSpPr/>
          <p:nvPr/>
        </p:nvSpPr>
        <p:spPr>
          <a:xfrm>
            <a:off x="572086" y="250545"/>
            <a:ext cx="11061896" cy="646331"/>
          </a:xfrm>
          <a:prstGeom prst="rect">
            <a:avLst/>
          </a:prstGeom>
        </p:spPr>
        <p:txBody>
          <a:bodyPr wrap="square">
            <a:spAutoFit/>
          </a:bodyPr>
          <a:lstStyle/>
          <a:p>
            <a:r>
              <a:rPr lang="vi-VN">
                <a:solidFill>
                  <a:schemeClr val="bg1"/>
                </a:solidFill>
                <a:latin typeface="Times New Roman" panose="02020603050405020304" pitchFamily="18" charset="0"/>
                <a:ea typeface="Arial" panose="020B0604020202020204" pitchFamily="34" charset="0"/>
              </a:rPr>
              <a:t>Click button “In”. Xuất hiện mẫu in. Điều chỉnh form trước khi in bằng các công cụ trên thanh tác vụ (nếu muốn). Tiến hành in hợp đồng</a:t>
            </a:r>
            <a:endParaRPr lang="vi-VN">
              <a:solidFill>
                <a:schemeClr val="bg1"/>
              </a:solidFill>
            </a:endParaRPr>
          </a:p>
        </p:txBody>
      </p:sp>
    </p:spTree>
    <p:extLst>
      <p:ext uri="{BB962C8B-B14F-4D97-AF65-F5344CB8AC3E}">
        <p14:creationId xmlns:p14="http://schemas.microsoft.com/office/powerpoint/2010/main" val="537914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175717" y="189622"/>
            <a:ext cx="5781015" cy="2877136"/>
          </a:xfrm>
          <a:prstGeom prst="rect">
            <a:avLst/>
          </a:prstGeom>
        </p:spPr>
      </p:pic>
      <p:pic>
        <p:nvPicPr>
          <p:cNvPr id="3" name="Picture 2"/>
          <p:cNvPicPr/>
          <p:nvPr/>
        </p:nvPicPr>
        <p:blipFill>
          <a:blip r:embed="rId3"/>
          <a:stretch>
            <a:fillRect/>
          </a:stretch>
        </p:blipFill>
        <p:spPr>
          <a:xfrm>
            <a:off x="247895" y="3348112"/>
            <a:ext cx="5731510" cy="3252394"/>
          </a:xfrm>
          <a:prstGeom prst="rect">
            <a:avLst/>
          </a:prstGeom>
        </p:spPr>
      </p:pic>
      <p:sp>
        <p:nvSpPr>
          <p:cNvPr id="4" name="Rounded Rectangle 3"/>
          <p:cNvSpPr/>
          <p:nvPr/>
        </p:nvSpPr>
        <p:spPr>
          <a:xfrm>
            <a:off x="400150" y="574832"/>
            <a:ext cx="5374637" cy="2273555"/>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635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5" name="Rounded Rectangle 4"/>
          <p:cNvSpPr/>
          <p:nvPr/>
        </p:nvSpPr>
        <p:spPr>
          <a:xfrm>
            <a:off x="6412006" y="3747821"/>
            <a:ext cx="5264175" cy="2624846"/>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635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6" name="Rectangle 5"/>
          <p:cNvSpPr/>
          <p:nvPr/>
        </p:nvSpPr>
        <p:spPr>
          <a:xfrm>
            <a:off x="840351" y="806627"/>
            <a:ext cx="4546598" cy="1809963"/>
          </a:xfrm>
          <a:prstGeom prst="rect">
            <a:avLst/>
          </a:prstGeom>
        </p:spPr>
        <p:txBody>
          <a:bodyPr wrap="square">
            <a:spAutoFit/>
          </a:bodyPr>
          <a:lstStyle/>
          <a:p>
            <a:pPr algn="just"/>
            <a:r>
              <a:rPr lang="en-US">
                <a:solidFill>
                  <a:schemeClr val="bg1"/>
                </a:solidFill>
                <a:latin typeface="Times New Roman" panose="02020603050405020304" pitchFamily="18" charset="0"/>
                <a:ea typeface="Arial" panose="020B0604020202020204" pitchFamily="34" charset="0"/>
              </a:rPr>
              <a:t>Form giao diện quản lý bảo hiểm chi tiết có các chức năng như thêm, sửa, xóa có thể sư dụng để thêm mới thông tin hay sửa xóa thông tin ban đầu nếu có sai sót, chức năng lưu lại thông tin khi thay đổi cho từng giáo viên (nhân viên) nhà trường</a:t>
            </a:r>
            <a:endParaRPr lang="vi-VN"/>
          </a:p>
        </p:txBody>
      </p:sp>
      <p:sp>
        <p:nvSpPr>
          <p:cNvPr id="7" name="Rectangle 6"/>
          <p:cNvSpPr/>
          <p:nvPr/>
        </p:nvSpPr>
        <p:spPr>
          <a:xfrm>
            <a:off x="6671342" y="3984603"/>
            <a:ext cx="4709421" cy="2031325"/>
          </a:xfrm>
          <a:prstGeom prst="rect">
            <a:avLst/>
          </a:prstGeom>
        </p:spPr>
        <p:txBody>
          <a:bodyPr wrap="square">
            <a:spAutoFit/>
          </a:bodyPr>
          <a:lstStyle/>
          <a:p>
            <a:pPr algn="just"/>
            <a:r>
              <a:rPr lang="en-US">
                <a:solidFill>
                  <a:schemeClr val="bg1"/>
                </a:solidFill>
                <a:latin typeface="Times New Roman" panose="02020603050405020304" pitchFamily="18" charset="0"/>
                <a:ea typeface="Arial" panose="020B0604020202020204" pitchFamily="34" charset="0"/>
              </a:rPr>
              <a:t>Form giao diện quản lý khen thưởng chi tiết có các chức năng như thêm, sửa, xóa có thể sư dụng để thêm mới thông tin hay sửa xóa thông tin ban đầu nếu có sai sót, chức năng lưu lại thông tin khi thay đổi cuối cùng chức năng in có thể in ra hợp đồng cho từng giáo viên (nhân viên) nhà trường</a:t>
            </a:r>
            <a:endParaRPr lang="vi-VN"/>
          </a:p>
        </p:txBody>
      </p:sp>
    </p:spTree>
    <p:extLst>
      <p:ext uri="{BB962C8B-B14F-4D97-AF65-F5344CB8AC3E}">
        <p14:creationId xmlns:p14="http://schemas.microsoft.com/office/powerpoint/2010/main" val="3285677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0790" y="194273"/>
            <a:ext cx="11430139" cy="776398"/>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4953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655783" y="1176410"/>
            <a:ext cx="10935995" cy="5336931"/>
          </a:xfrm>
          <a:prstGeom prst="rect">
            <a:avLst/>
          </a:prstGeom>
        </p:spPr>
      </p:pic>
      <p:sp>
        <p:nvSpPr>
          <p:cNvPr id="6" name="Rectangle 5"/>
          <p:cNvSpPr/>
          <p:nvPr/>
        </p:nvSpPr>
        <p:spPr>
          <a:xfrm>
            <a:off x="485198" y="250545"/>
            <a:ext cx="11219124" cy="649789"/>
          </a:xfrm>
          <a:prstGeom prst="rect">
            <a:avLst/>
          </a:prstGeom>
        </p:spPr>
        <p:txBody>
          <a:bodyPr wrap="square">
            <a:spAutoFit/>
          </a:bodyPr>
          <a:lstStyle/>
          <a:p>
            <a:r>
              <a:rPr lang="vi-VN">
                <a:solidFill>
                  <a:schemeClr val="bg1"/>
                </a:solidFill>
                <a:latin typeface="Times New Roman" panose="02020603050405020304" pitchFamily="18" charset="0"/>
                <a:ea typeface="Arial" panose="020B0604020202020204" pitchFamily="34" charset="0"/>
              </a:rPr>
              <a:t>Click button “In”. Xuất hiện mẫu in. Điều chỉnh form trước khi in bằng các công cụ trên thanh tác vụ (nếu muốn). Tiến hành in danh sách khen thưởng</a:t>
            </a:r>
            <a:endParaRPr lang="vi-VN">
              <a:solidFill>
                <a:schemeClr val="bg1"/>
              </a:solidFill>
            </a:endParaRPr>
          </a:p>
        </p:txBody>
      </p:sp>
    </p:spTree>
    <p:extLst>
      <p:ext uri="{BB962C8B-B14F-4D97-AF65-F5344CB8AC3E}">
        <p14:creationId xmlns:p14="http://schemas.microsoft.com/office/powerpoint/2010/main" val="3687164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61963" y="3305908"/>
            <a:ext cx="5731510" cy="3297237"/>
          </a:xfrm>
          <a:prstGeom prst="rect">
            <a:avLst/>
          </a:prstGeom>
        </p:spPr>
      </p:pic>
      <p:pic>
        <p:nvPicPr>
          <p:cNvPr id="3" name="Picture 2"/>
          <p:cNvPicPr/>
          <p:nvPr/>
        </p:nvPicPr>
        <p:blipFill>
          <a:blip r:embed="rId3"/>
          <a:stretch>
            <a:fillRect/>
          </a:stretch>
        </p:blipFill>
        <p:spPr>
          <a:xfrm>
            <a:off x="6212594" y="3304991"/>
            <a:ext cx="5731510" cy="3308949"/>
          </a:xfrm>
          <a:prstGeom prst="rect">
            <a:avLst/>
          </a:prstGeom>
        </p:spPr>
      </p:pic>
      <p:sp>
        <p:nvSpPr>
          <p:cNvPr id="4" name="Rounded Rectangle 3"/>
          <p:cNvSpPr/>
          <p:nvPr/>
        </p:nvSpPr>
        <p:spPr>
          <a:xfrm>
            <a:off x="400791" y="393895"/>
            <a:ext cx="11387936" cy="2574388"/>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4953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5" name="Rectangle 4"/>
          <p:cNvSpPr/>
          <p:nvPr/>
        </p:nvSpPr>
        <p:spPr>
          <a:xfrm>
            <a:off x="772287" y="625931"/>
            <a:ext cx="10659012" cy="2031325"/>
          </a:xfrm>
          <a:prstGeom prst="rect">
            <a:avLst/>
          </a:prstGeom>
        </p:spPr>
        <p:txBody>
          <a:bodyPr wrap="square">
            <a:spAutoFit/>
          </a:bodyPr>
          <a:lstStyle/>
          <a:p>
            <a:pPr algn="just"/>
            <a:r>
              <a:rPr lang="en-US">
                <a:solidFill>
                  <a:schemeClr val="bg1"/>
                </a:solidFill>
                <a:latin typeface="Times New Roman" panose="02020603050405020304" pitchFamily="18" charset="0"/>
                <a:ea typeface="Arial" panose="020B0604020202020204" pitchFamily="34" charset="0"/>
              </a:rPr>
              <a:t>Form giao diện quản lý điều chuyển có các chức năng như thêm, sửa, xóa có thể sư dụng để thêm mới thông tin hay sửa xóa thông tin ban đầu nếu có sai sót, chức năng lưu lại thông tin khi thay đổi cuối cùng chức năng in có thể in ra hợp đồng cho từng giáo viên(nhân viên) nhà trường</a:t>
            </a:r>
          </a:p>
          <a:p>
            <a:pPr algn="just"/>
            <a:endParaRPr lang="en-US">
              <a:solidFill>
                <a:schemeClr val="bg1"/>
              </a:solidFill>
              <a:latin typeface="Times New Roman" panose="02020603050405020304" pitchFamily="18" charset="0"/>
              <a:ea typeface="Arial" panose="020B0604020202020204" pitchFamily="34" charset="0"/>
            </a:endParaRPr>
          </a:p>
          <a:p>
            <a:pPr algn="just"/>
            <a:r>
              <a:rPr lang="en-US">
                <a:solidFill>
                  <a:schemeClr val="bg1"/>
                </a:solidFill>
                <a:latin typeface="Times New Roman" panose="02020603050405020304" pitchFamily="18" charset="0"/>
                <a:ea typeface="Arial" panose="020B0604020202020204" pitchFamily="34" charset="0"/>
              </a:rPr>
              <a:t>Khi click button “thêm”, “sửa” sẽ xuất hiện form chi tiết điều chuyển cho phép người dùng nhập dữ liệu chi tiết cho từng nguồn dữ liệu muốn thêm mới hay sửa xóa thông tin nếu có sai sót, sau khi xong thì lưu lại thông tin đã thêm hoặc sửa mà người dùng vừa thao tác rồi đóng giao diện.  </a:t>
            </a:r>
            <a:endParaRPr lang="vi-VN"/>
          </a:p>
        </p:txBody>
      </p:sp>
    </p:spTree>
    <p:extLst>
      <p:ext uri="{BB962C8B-B14F-4D97-AF65-F5344CB8AC3E}">
        <p14:creationId xmlns:p14="http://schemas.microsoft.com/office/powerpoint/2010/main" val="652018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00790" y="194273"/>
            <a:ext cx="11430139" cy="776398"/>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4953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754331" y="1199393"/>
            <a:ext cx="10738974" cy="5440559"/>
          </a:xfrm>
          <a:prstGeom prst="rect">
            <a:avLst/>
          </a:prstGeom>
        </p:spPr>
      </p:pic>
      <p:sp>
        <p:nvSpPr>
          <p:cNvPr id="4" name="Rectangle 3"/>
          <p:cNvSpPr/>
          <p:nvPr/>
        </p:nvSpPr>
        <p:spPr>
          <a:xfrm>
            <a:off x="529884" y="250545"/>
            <a:ext cx="11132234" cy="649789"/>
          </a:xfrm>
          <a:prstGeom prst="rect">
            <a:avLst/>
          </a:prstGeom>
        </p:spPr>
        <p:txBody>
          <a:bodyPr wrap="square">
            <a:spAutoFit/>
          </a:bodyPr>
          <a:lstStyle/>
          <a:p>
            <a:r>
              <a:rPr lang="vi-VN">
                <a:solidFill>
                  <a:schemeClr val="bg1"/>
                </a:solidFill>
                <a:latin typeface="Times New Roman" panose="02020603050405020304" pitchFamily="18" charset="0"/>
                <a:ea typeface="Arial" panose="020B0604020202020204" pitchFamily="34" charset="0"/>
              </a:rPr>
              <a:t>Click button “In”. Xuất hiện mẫu in. Điều chỉnh form trước khi in bằng các công cụ trên thanh tác vụ (nếu muốn). Tiến hành in danh sách điều chuyển</a:t>
            </a:r>
            <a:endParaRPr lang="vi-VN">
              <a:solidFill>
                <a:schemeClr val="bg1"/>
              </a:solidFill>
            </a:endParaRPr>
          </a:p>
        </p:txBody>
      </p:sp>
    </p:spTree>
    <p:extLst>
      <p:ext uri="{BB962C8B-B14F-4D97-AF65-F5344CB8AC3E}">
        <p14:creationId xmlns:p14="http://schemas.microsoft.com/office/powerpoint/2010/main" val="3678217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3975832" y="1744395"/>
            <a:ext cx="7770692" cy="4726744"/>
          </a:xfrm>
          <a:prstGeom prst="rect">
            <a:avLst/>
          </a:prstGeom>
        </p:spPr>
      </p:pic>
      <p:sp>
        <p:nvSpPr>
          <p:cNvPr id="3" name="Rounded Rectangle 2"/>
          <p:cNvSpPr/>
          <p:nvPr/>
        </p:nvSpPr>
        <p:spPr>
          <a:xfrm>
            <a:off x="400790" y="194273"/>
            <a:ext cx="11556748" cy="1240632"/>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4953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4" name="Rounded Rectangle 3"/>
          <p:cNvSpPr/>
          <p:nvPr/>
        </p:nvSpPr>
        <p:spPr>
          <a:xfrm>
            <a:off x="400789" y="2082023"/>
            <a:ext cx="3313082" cy="4149969"/>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5" name="Rectangle 4"/>
          <p:cNvSpPr/>
          <p:nvPr/>
        </p:nvSpPr>
        <p:spPr>
          <a:xfrm>
            <a:off x="789382" y="352365"/>
            <a:ext cx="10779563" cy="923330"/>
          </a:xfrm>
          <a:prstGeom prst="rect">
            <a:avLst/>
          </a:prstGeom>
        </p:spPr>
        <p:txBody>
          <a:bodyPr wrap="square">
            <a:spAutoFit/>
          </a:bodyPr>
          <a:lstStyle/>
          <a:p>
            <a:pPr algn="just"/>
            <a:r>
              <a:rPr lang="en-US">
                <a:solidFill>
                  <a:schemeClr val="bg1"/>
                </a:solidFill>
                <a:latin typeface="Times New Roman" panose="02020603050405020304" pitchFamily="18" charset="0"/>
                <a:ea typeface="Arial" panose="020B0604020202020204" pitchFamily="34" charset="0"/>
              </a:rPr>
              <a:t>Form giao diện quản lý chi tiết thôi việc có các chức năng như thêm, sửa, xóa có thể sư dụng để thêm mới thông tin hay sửa xóa thông tin ban đầu nếu có sai sót, chức năng lưu lại thông tin khi thay đổi cho từng giáo viên (nhân viên) nhà trường</a:t>
            </a:r>
            <a:endParaRPr lang="vi-VN"/>
          </a:p>
        </p:txBody>
      </p:sp>
      <p:sp>
        <p:nvSpPr>
          <p:cNvPr id="6" name="Rectangle 5"/>
          <p:cNvSpPr/>
          <p:nvPr/>
        </p:nvSpPr>
        <p:spPr>
          <a:xfrm>
            <a:off x="733110" y="2408986"/>
            <a:ext cx="2607212" cy="3416320"/>
          </a:xfrm>
          <a:prstGeom prst="rect">
            <a:avLst/>
          </a:prstGeom>
        </p:spPr>
        <p:txBody>
          <a:bodyPr wrap="square">
            <a:spAutoFit/>
          </a:bodyPr>
          <a:lstStyle/>
          <a:p>
            <a:pPr algn="just"/>
            <a:r>
              <a:rPr lang="en-US">
                <a:solidFill>
                  <a:schemeClr val="bg1"/>
                </a:solidFill>
                <a:latin typeface="Times New Roman" panose="02020603050405020304" pitchFamily="18" charset="0"/>
                <a:ea typeface="Arial" panose="020B0604020202020204" pitchFamily="34" charset="0"/>
              </a:rPr>
              <a:t>Khi click button “thêm”, “sửa” sẽ xuất hiện form chi tiết thôi việc cho phép người dùng nhập dữ liệu chi tiết cho từng nguồn dữ liệu muốn thêm mới hay sửa xóa thông tin nếu có sai sót, sau khi xong thì lưu lại thông tin đã thêm hoặc sửa mà người dùng vừa thao tác rồi đóng giao diện.  </a:t>
            </a:r>
            <a:endParaRPr lang="vi-VN"/>
          </a:p>
        </p:txBody>
      </p:sp>
    </p:spTree>
    <p:extLst>
      <p:ext uri="{BB962C8B-B14F-4D97-AF65-F5344CB8AC3E}">
        <p14:creationId xmlns:p14="http://schemas.microsoft.com/office/powerpoint/2010/main" val="15359060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8431646" y="2219391"/>
            <a:ext cx="2401677" cy="3332349"/>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762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0" name="Rounded Rectangle 19"/>
          <p:cNvSpPr/>
          <p:nvPr/>
        </p:nvSpPr>
        <p:spPr>
          <a:xfrm>
            <a:off x="1479087" y="2219391"/>
            <a:ext cx="2401677" cy="3332349"/>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762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5" name="Rounded Rectangle 4"/>
          <p:cNvSpPr/>
          <p:nvPr/>
        </p:nvSpPr>
        <p:spPr>
          <a:xfrm>
            <a:off x="7482748" y="7391475"/>
            <a:ext cx="2630658" cy="633046"/>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254000" dist="393700" dir="5400000" sx="75000" sy="7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imes New Roman" panose="02020603050405020304" pitchFamily="18" charset="0"/>
                <a:cs typeface="Times New Roman" panose="02020603050405020304" pitchFamily="18" charset="0"/>
              </a:rPr>
              <a:t>START !!!</a:t>
            </a:r>
            <a:endParaRPr lang="vi-VN" sz="2400">
              <a:latin typeface="Times New Roman" panose="02020603050405020304" pitchFamily="18" charset="0"/>
              <a:cs typeface="Times New Roman" panose="02020603050405020304" pitchFamily="18" charset="0"/>
            </a:endParaRPr>
          </a:p>
        </p:txBody>
      </p:sp>
      <p:sp>
        <p:nvSpPr>
          <p:cNvPr id="7" name="Arc 6"/>
          <p:cNvSpPr/>
          <p:nvPr/>
        </p:nvSpPr>
        <p:spPr>
          <a:xfrm>
            <a:off x="12767732" y="-457201"/>
            <a:ext cx="970670" cy="914401"/>
          </a:xfrm>
          <a:prstGeom prst="arc">
            <a:avLst>
              <a:gd name="adj1" fmla="val 16200000"/>
              <a:gd name="adj2" fmla="val 13499992"/>
            </a:avLst>
          </a:prstGeom>
          <a:ln w="76200" cap="rnd">
            <a:solidFill>
              <a:schemeClr val="accent1"/>
            </a:solidFill>
          </a:ln>
          <a:effectLst>
            <a:outerShdw blurRad="381000" sx="102000" sy="102000" algn="ctr" rotWithShape="0">
              <a:srgbClr val="87EFFD">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8" name="Arc 7"/>
          <p:cNvSpPr/>
          <p:nvPr/>
        </p:nvSpPr>
        <p:spPr>
          <a:xfrm rot="8390812">
            <a:off x="-1744757" y="7094437"/>
            <a:ext cx="1118381" cy="1053549"/>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9" name="Arc 8"/>
          <p:cNvSpPr/>
          <p:nvPr/>
        </p:nvSpPr>
        <p:spPr>
          <a:xfrm rot="5738396" flipH="1">
            <a:off x="3928116" y="-1218790"/>
            <a:ext cx="852956" cy="868036"/>
          </a:xfrm>
          <a:prstGeom prst="arc">
            <a:avLst>
              <a:gd name="adj1" fmla="val 16200000"/>
              <a:gd name="adj2" fmla="val 13499992"/>
            </a:avLst>
          </a:prstGeom>
          <a:ln w="76200"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0" name="Arc 9"/>
          <p:cNvSpPr/>
          <p:nvPr/>
        </p:nvSpPr>
        <p:spPr>
          <a:xfrm>
            <a:off x="12519189" y="6858000"/>
            <a:ext cx="752321" cy="708709"/>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1" name="Arc 10"/>
          <p:cNvSpPr/>
          <p:nvPr/>
        </p:nvSpPr>
        <p:spPr>
          <a:xfrm rot="12260150">
            <a:off x="-707677" y="3552225"/>
            <a:ext cx="443954" cy="418218"/>
          </a:xfrm>
          <a:prstGeom prst="arc">
            <a:avLst>
              <a:gd name="adj1" fmla="val 16200000"/>
              <a:gd name="adj2" fmla="val 13499992"/>
            </a:avLst>
          </a:prstGeom>
          <a:ln w="76200" cap="rnd">
            <a:solidFill>
              <a:schemeClr val="accent1"/>
            </a:solidFill>
          </a:ln>
          <a:effectLst>
            <a:outerShdw blurRad="381000" sx="102000" sy="102000" algn="ctr" rotWithShape="0">
              <a:srgbClr val="87EFFD">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2" name="Arc 11"/>
          <p:cNvSpPr/>
          <p:nvPr/>
        </p:nvSpPr>
        <p:spPr>
          <a:xfrm>
            <a:off x="8936628" y="-1586018"/>
            <a:ext cx="710166" cy="668998"/>
          </a:xfrm>
          <a:prstGeom prst="arc">
            <a:avLst>
              <a:gd name="adj1" fmla="val 16200000"/>
              <a:gd name="adj2" fmla="val 13499992"/>
            </a:avLst>
          </a:prstGeom>
          <a:ln w="76200" cap="rnd">
            <a:solidFill>
              <a:schemeClr val="accent1"/>
            </a:solidFill>
          </a:ln>
          <a:effectLst>
            <a:outerShdw blurRad="381000" sx="102000" sy="102000" algn="ctr" rotWithShape="0">
              <a:srgbClr val="87EFFD">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3" name="Arc 12"/>
          <p:cNvSpPr/>
          <p:nvPr/>
        </p:nvSpPr>
        <p:spPr>
          <a:xfrm>
            <a:off x="5698353" y="7621211"/>
            <a:ext cx="428128" cy="403310"/>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4" name="Arc 13"/>
          <p:cNvSpPr/>
          <p:nvPr/>
        </p:nvSpPr>
        <p:spPr>
          <a:xfrm rot="18080018">
            <a:off x="-1116068" y="868484"/>
            <a:ext cx="428128" cy="403310"/>
          </a:xfrm>
          <a:prstGeom prst="arc">
            <a:avLst>
              <a:gd name="adj1" fmla="val 16200000"/>
              <a:gd name="adj2" fmla="val 13499992"/>
            </a:avLst>
          </a:prstGeom>
          <a:ln w="85725" cap="rnd">
            <a:solidFill>
              <a:srgbClr val="FF9900"/>
            </a:solidFill>
          </a:ln>
          <a:effectLst>
            <a:outerShdw blurRad="381000" sx="102000" sy="102000" algn="ctr" rotWithShape="0">
              <a:srgbClr val="FF9900">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 name="TextBox 1"/>
          <p:cNvSpPr txBox="1"/>
          <p:nvPr/>
        </p:nvSpPr>
        <p:spPr>
          <a:xfrm>
            <a:off x="4355328" y="1209555"/>
            <a:ext cx="3493272" cy="523220"/>
          </a:xfrm>
          <a:prstGeom prst="rect">
            <a:avLst/>
          </a:prstGeom>
          <a:noFill/>
        </p:spPr>
        <p:txBody>
          <a:bodyPr wrap="square" rtlCol="0">
            <a:spAutoFit/>
          </a:bodyPr>
          <a:lstStyle/>
          <a:p>
            <a:pPr algn="ctr"/>
            <a:r>
              <a:rPr lang="en-US" sz="2800" b="1">
                <a:solidFill>
                  <a:schemeClr val="bg1"/>
                </a:solidFill>
                <a:effectLst>
                  <a:outerShdw blurRad="381000" sx="102000" sy="102000" algn="ctr" rotWithShape="0">
                    <a:schemeClr val="bg1">
                      <a:alpha val="26000"/>
                    </a:schemeClr>
                  </a:outerShdw>
                </a:effectLst>
                <a:latin typeface="Times New Roman" panose="02020603050405020304" pitchFamily="18" charset="0"/>
                <a:cs typeface="Times New Roman" panose="02020603050405020304" pitchFamily="18" charset="0"/>
              </a:rPr>
              <a:t>TÊN</a:t>
            </a:r>
            <a:r>
              <a:rPr lang="en-US" sz="2800">
                <a:solidFill>
                  <a:schemeClr val="bg1"/>
                </a:solidFill>
              </a:rPr>
              <a:t> </a:t>
            </a:r>
            <a:r>
              <a:rPr lang="en-US" sz="2800" b="1">
                <a:gradFill>
                  <a:gsLst>
                    <a:gs pos="0">
                      <a:srgbClr val="FF9900"/>
                    </a:gs>
                    <a:gs pos="100000">
                      <a:srgbClr val="FF9900"/>
                    </a:gs>
                  </a:gsLst>
                  <a:lin ang="16200000" scaled="1"/>
                </a:gradFill>
                <a:effectLst>
                  <a:outerShdw blurRad="63500" sx="102000" sy="102000" algn="ctr" rotWithShape="0">
                    <a:srgbClr val="FF9900">
                      <a:alpha val="40000"/>
                    </a:srgbClr>
                  </a:outerShdw>
                </a:effectLst>
                <a:latin typeface="Times New Roman" panose="02020603050405020304" pitchFamily="18" charset="0"/>
                <a:cs typeface="Times New Roman" panose="02020603050405020304" pitchFamily="18" charset="0"/>
              </a:rPr>
              <a:t>THÀNH VIÊN</a:t>
            </a:r>
            <a:endParaRPr lang="vi-VN" sz="2800" b="1">
              <a:gradFill>
                <a:gsLst>
                  <a:gs pos="0">
                    <a:srgbClr val="FF9900"/>
                  </a:gs>
                  <a:gs pos="100000">
                    <a:srgbClr val="FF9900"/>
                  </a:gs>
                </a:gsLst>
                <a:lin ang="16200000" scaled="1"/>
              </a:gradFill>
              <a:effectLst>
                <a:outerShdw blurRad="63500" sx="102000" sy="102000" algn="ctr" rotWithShape="0">
                  <a:srgbClr val="FF9900">
                    <a:alpha val="40000"/>
                  </a:srgbClr>
                </a:outerShdw>
              </a:effectLst>
              <a:latin typeface="Times New Roman" panose="02020603050405020304" pitchFamily="18" charset="0"/>
              <a:cs typeface="Times New Roman" panose="02020603050405020304" pitchFamily="18" charset="0"/>
            </a:endParaRPr>
          </a:p>
        </p:txBody>
      </p:sp>
      <p:sp>
        <p:nvSpPr>
          <p:cNvPr id="3" name="Parallelogram 2"/>
          <p:cNvSpPr/>
          <p:nvPr/>
        </p:nvSpPr>
        <p:spPr>
          <a:xfrm>
            <a:off x="-242498" y="1277190"/>
            <a:ext cx="4578776" cy="387949"/>
          </a:xfrm>
          <a:prstGeom prst="parallelogram">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Parallelogram 14"/>
          <p:cNvSpPr/>
          <p:nvPr/>
        </p:nvSpPr>
        <p:spPr>
          <a:xfrm>
            <a:off x="7829550" y="1255444"/>
            <a:ext cx="4578776" cy="387949"/>
          </a:xfrm>
          <a:prstGeom prst="parallelogram">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Isosceles Triangle 16"/>
          <p:cNvSpPr/>
          <p:nvPr/>
        </p:nvSpPr>
        <p:spPr>
          <a:xfrm>
            <a:off x="0" y="5309284"/>
            <a:ext cx="3181350" cy="4514850"/>
          </a:xfrm>
          <a:prstGeom prst="triangle">
            <a:avLst>
              <a:gd name="adj" fmla="val 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Isosceles Triangle 17"/>
          <p:cNvSpPr/>
          <p:nvPr/>
        </p:nvSpPr>
        <p:spPr>
          <a:xfrm flipH="1">
            <a:off x="9010650" y="5309284"/>
            <a:ext cx="3181350" cy="4514850"/>
          </a:xfrm>
          <a:prstGeom prst="triangle">
            <a:avLst>
              <a:gd name="adj" fmla="val 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ounded Rectangle 18"/>
          <p:cNvSpPr/>
          <p:nvPr/>
        </p:nvSpPr>
        <p:spPr>
          <a:xfrm>
            <a:off x="4908563" y="2219390"/>
            <a:ext cx="2495284" cy="3332350"/>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762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2" name="Rounded Rectangle 21"/>
          <p:cNvSpPr/>
          <p:nvPr/>
        </p:nvSpPr>
        <p:spPr>
          <a:xfrm>
            <a:off x="8455693" y="2226181"/>
            <a:ext cx="2401677" cy="3332349"/>
          </a:xfrm>
          <a:prstGeom prst="roundRect">
            <a:avLst/>
          </a:prstGeom>
          <a:blipFill dpi="0" rotWithShape="1">
            <a:blip r:embed="rId2" cstate="print">
              <a:extLst>
                <a:ext uri="{28A0092B-C50C-407E-A947-70E740481C1C}">
                  <a14:useLocalDpi xmlns:a14="http://schemas.microsoft.com/office/drawing/2010/main" val="0"/>
                </a:ext>
              </a:extLst>
            </a:blip>
            <a:srcRect/>
            <a:stretch>
              <a:fillRect l="-19376" r="-19376"/>
            </a:stretch>
          </a:blip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3" name="Rounded Rectangle 22"/>
          <p:cNvSpPr/>
          <p:nvPr/>
        </p:nvSpPr>
        <p:spPr>
          <a:xfrm>
            <a:off x="1503134" y="2226181"/>
            <a:ext cx="2401677" cy="3332349"/>
          </a:xfrm>
          <a:prstGeom prst="roundRect">
            <a:avLst/>
          </a:prstGeom>
          <a:blipFill dpi="0" rotWithShape="1">
            <a:blip r:embed="rId3" cstate="print">
              <a:extLst>
                <a:ext uri="{28A0092B-C50C-407E-A947-70E740481C1C}">
                  <a14:useLocalDpi xmlns:a14="http://schemas.microsoft.com/office/drawing/2010/main" val="0"/>
                </a:ext>
              </a:extLst>
            </a:blip>
            <a:srcRect/>
            <a:stretch>
              <a:fillRect l="-2031" r="-2031"/>
            </a:stretch>
          </a:blip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4" name="Rounded Rectangle 23"/>
          <p:cNvSpPr/>
          <p:nvPr/>
        </p:nvSpPr>
        <p:spPr>
          <a:xfrm>
            <a:off x="4932610" y="2226180"/>
            <a:ext cx="2495284" cy="3332350"/>
          </a:xfrm>
          <a:prstGeom prst="roundRect">
            <a:avLst/>
          </a:prstGeom>
          <a:blipFill dpi="0" rotWithShape="1">
            <a:blip r:embed="rId4" cstate="print">
              <a:extLst>
                <a:ext uri="{28A0092B-C50C-407E-A947-70E740481C1C}">
                  <a14:useLocalDpi xmlns:a14="http://schemas.microsoft.com/office/drawing/2010/main" val="0"/>
                </a:ext>
              </a:extLst>
            </a:blip>
            <a:srcRect/>
            <a:stretch>
              <a:fillRect t="-235" b="-235"/>
            </a:stretch>
          </a:blip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16" name="TextBox 15"/>
          <p:cNvSpPr txBox="1"/>
          <p:nvPr/>
        </p:nvSpPr>
        <p:spPr>
          <a:xfrm>
            <a:off x="1657350" y="5924550"/>
            <a:ext cx="2057400" cy="523220"/>
          </a:xfrm>
          <a:prstGeom prst="rect">
            <a:avLst/>
          </a:prstGeom>
          <a:noFill/>
        </p:spPr>
        <p:txBody>
          <a:bodyPr wrap="square" rtlCol="0">
            <a:spAutoFit/>
          </a:bodyPr>
          <a:lstStyle/>
          <a:p>
            <a:pPr algn="ctr"/>
            <a:r>
              <a:rPr lang="en-US" sz="2800" b="1">
                <a:solidFill>
                  <a:schemeClr val="bg1"/>
                </a:solidFill>
                <a:effectLst>
                  <a:outerShdw blurRad="381000" dist="127000" sx="102000" sy="102000" algn="ctr" rotWithShape="0">
                    <a:schemeClr val="bg1">
                      <a:alpha val="20000"/>
                    </a:schemeClr>
                  </a:outerShdw>
                </a:effectLst>
                <a:latin typeface="Times New Roman" panose="02020603050405020304" pitchFamily="18" charset="0"/>
                <a:cs typeface="Times New Roman" panose="02020603050405020304" pitchFamily="18" charset="0"/>
              </a:rPr>
              <a:t>Việt Anh</a:t>
            </a:r>
            <a:endParaRPr lang="vi-VN" sz="2800" b="1">
              <a:solidFill>
                <a:schemeClr val="bg1"/>
              </a:solidFill>
              <a:effectLst>
                <a:outerShdw blurRad="381000" dist="127000" sx="102000" sy="102000" algn="ctr" rotWithShape="0">
                  <a:schemeClr val="bg1">
                    <a:alpha val="20000"/>
                  </a:schemeClr>
                </a:outerShdw>
              </a:effectLst>
              <a:latin typeface="Times New Roman" panose="02020603050405020304" pitchFamily="18" charset="0"/>
              <a:cs typeface="Times New Roman" panose="02020603050405020304" pitchFamily="18" charset="0"/>
            </a:endParaRPr>
          </a:p>
        </p:txBody>
      </p:sp>
      <p:sp>
        <p:nvSpPr>
          <p:cNvPr id="25" name="TextBox 24"/>
          <p:cNvSpPr txBox="1"/>
          <p:nvPr/>
        </p:nvSpPr>
        <p:spPr>
          <a:xfrm>
            <a:off x="5127505" y="5924550"/>
            <a:ext cx="2057400" cy="523220"/>
          </a:xfrm>
          <a:prstGeom prst="rect">
            <a:avLst/>
          </a:prstGeom>
          <a:noFill/>
        </p:spPr>
        <p:txBody>
          <a:bodyPr wrap="square" rtlCol="0">
            <a:spAutoFit/>
          </a:bodyPr>
          <a:lstStyle/>
          <a:p>
            <a:pPr algn="ctr"/>
            <a:r>
              <a:rPr lang="en-US" sz="2800" b="1">
                <a:solidFill>
                  <a:schemeClr val="bg1"/>
                </a:solidFill>
                <a:effectLst>
                  <a:outerShdw blurRad="381000" dist="127000" sx="102000" sy="102000" algn="ctr" rotWithShape="0">
                    <a:schemeClr val="bg1">
                      <a:alpha val="20000"/>
                    </a:schemeClr>
                  </a:outerShdw>
                </a:effectLst>
                <a:latin typeface="Times New Roman" panose="02020603050405020304" pitchFamily="18" charset="0"/>
                <a:cs typeface="Times New Roman" panose="02020603050405020304" pitchFamily="18" charset="0"/>
              </a:rPr>
              <a:t>Duy Tùng</a:t>
            </a:r>
            <a:endParaRPr lang="vi-VN" sz="2800" b="1">
              <a:solidFill>
                <a:schemeClr val="bg1"/>
              </a:solidFill>
              <a:effectLst>
                <a:outerShdw blurRad="381000" dist="127000" sx="102000" sy="102000" algn="ctr" rotWithShape="0">
                  <a:schemeClr val="bg1">
                    <a:alpha val="20000"/>
                  </a:schemeClr>
                </a:outerShdw>
              </a:effectLst>
              <a:latin typeface="Times New Roman" panose="02020603050405020304" pitchFamily="18" charset="0"/>
              <a:cs typeface="Times New Roman" panose="02020603050405020304" pitchFamily="18" charset="0"/>
            </a:endParaRPr>
          </a:p>
        </p:txBody>
      </p:sp>
      <p:sp>
        <p:nvSpPr>
          <p:cNvPr id="26" name="TextBox 25"/>
          <p:cNvSpPr txBox="1"/>
          <p:nvPr/>
        </p:nvSpPr>
        <p:spPr>
          <a:xfrm>
            <a:off x="8627831" y="5924550"/>
            <a:ext cx="2057400" cy="523220"/>
          </a:xfrm>
          <a:prstGeom prst="rect">
            <a:avLst/>
          </a:prstGeom>
          <a:noFill/>
        </p:spPr>
        <p:txBody>
          <a:bodyPr wrap="square" rtlCol="0">
            <a:spAutoFit/>
          </a:bodyPr>
          <a:lstStyle/>
          <a:p>
            <a:pPr algn="ctr"/>
            <a:r>
              <a:rPr lang="en-US" sz="2800" b="1">
                <a:solidFill>
                  <a:schemeClr val="bg1"/>
                </a:solidFill>
                <a:effectLst>
                  <a:outerShdw blurRad="381000" dist="127000" sx="102000" sy="102000" algn="ctr" rotWithShape="0">
                    <a:schemeClr val="bg1">
                      <a:alpha val="20000"/>
                    </a:schemeClr>
                  </a:outerShdw>
                </a:effectLst>
                <a:latin typeface="Times New Roman" panose="02020603050405020304" pitchFamily="18" charset="0"/>
                <a:cs typeface="Times New Roman" panose="02020603050405020304" pitchFamily="18" charset="0"/>
              </a:rPr>
              <a:t>Thanh Lâm</a:t>
            </a:r>
            <a:endParaRPr lang="vi-VN" sz="2800" b="1">
              <a:solidFill>
                <a:schemeClr val="bg1"/>
              </a:solidFill>
              <a:effectLst>
                <a:outerShdw blurRad="381000" dist="127000" sx="102000" sy="102000" algn="ctr" rotWithShape="0">
                  <a:schemeClr val="bg1">
                    <a:alpha val="20000"/>
                  </a:schemeClr>
                </a:outerShdw>
              </a:effectLst>
              <a:latin typeface="Times New Roman" panose="02020603050405020304" pitchFamily="18" charset="0"/>
              <a:cs typeface="Times New Roman" panose="02020603050405020304" pitchFamily="18" charset="0"/>
            </a:endParaRPr>
          </a:p>
        </p:txBody>
      </p:sp>
      <p:sp>
        <p:nvSpPr>
          <p:cNvPr id="27" name="TextBox 26"/>
          <p:cNvSpPr txBox="1"/>
          <p:nvPr/>
        </p:nvSpPr>
        <p:spPr>
          <a:xfrm>
            <a:off x="1077480" y="-2218988"/>
            <a:ext cx="11690252" cy="1569660"/>
          </a:xfrm>
          <a:prstGeom prst="rect">
            <a:avLst/>
          </a:prstGeom>
          <a:noFill/>
          <a:ln>
            <a:noFill/>
          </a:ln>
          <a:effectLst>
            <a:outerShdw blurRad="762000" dist="1193800" dir="780000" sx="200000" sy="200000" algn="ctr" rotWithShape="0">
              <a:srgbClr val="FF9900">
                <a:alpha val="12000"/>
              </a:srgbClr>
            </a:outerShdw>
            <a:reflection endPos="0" dir="5400000" sy="-100000" algn="bl" rotWithShape="0"/>
          </a:effectLst>
        </p:spPr>
        <p:txBody>
          <a:bodyPr wrap="square" rtlCol="0">
            <a:spAutoFit/>
          </a:bodyPr>
          <a:lstStyle/>
          <a:p>
            <a:pPr algn="ctr"/>
            <a:r>
              <a:rPr lang="en-US" sz="4800" b="1">
                <a:gradFill flip="none" rotWithShape="1">
                  <a:gsLst>
                    <a:gs pos="22000">
                      <a:srgbClr val="FDB241"/>
                    </a:gs>
                    <a:gs pos="0">
                      <a:schemeClr val="accent1">
                        <a:lumMod val="5000"/>
                        <a:lumOff val="95000"/>
                      </a:schemeClr>
                    </a:gs>
                    <a:gs pos="100000">
                      <a:srgbClr val="FF9900"/>
                    </a:gs>
                  </a:gsLst>
                  <a:lin ang="16200000" scaled="1"/>
                  <a:tileRect/>
                </a:gradFill>
                <a:effectLst>
                  <a:outerShdw blurRad="254000" sx="102000" sy="102000" algn="ctr" rotWithShape="0">
                    <a:schemeClr val="accent2">
                      <a:alpha val="40000"/>
                    </a:schemeClr>
                  </a:outerShdw>
                </a:effectLst>
                <a:latin typeface="Times New Roman" panose="02020603050405020304" pitchFamily="18" charset="0"/>
                <a:cs typeface="Times New Roman" panose="02020603050405020304" pitchFamily="18" charset="0"/>
              </a:rPr>
              <a:t>Phần mềm quản lý chấm công nhân viên trường cđ Bách Khoa Hà Nội</a:t>
            </a:r>
            <a:endParaRPr lang="vi-VN" sz="4800" b="1">
              <a:gradFill flip="none" rotWithShape="1">
                <a:gsLst>
                  <a:gs pos="22000">
                    <a:srgbClr val="FDB241"/>
                  </a:gs>
                  <a:gs pos="0">
                    <a:schemeClr val="accent1">
                      <a:lumMod val="5000"/>
                      <a:lumOff val="95000"/>
                    </a:schemeClr>
                  </a:gs>
                  <a:gs pos="100000">
                    <a:srgbClr val="FF9900"/>
                  </a:gs>
                </a:gsLst>
                <a:lin ang="16200000" scaled="1"/>
                <a:tileRect/>
              </a:gradFill>
              <a:effectLst>
                <a:outerShdw blurRad="254000" sx="102000" sy="102000" algn="ctr" rotWithShape="0">
                  <a:schemeClr val="accent2">
                    <a:alpha val="40000"/>
                  </a:schemeClr>
                </a:outerShdw>
              </a:effectLst>
              <a:latin typeface="Times New Roman" panose="02020603050405020304" pitchFamily="18" charset="0"/>
              <a:cs typeface="Times New Roman" panose="02020603050405020304" pitchFamily="18" charset="0"/>
            </a:endParaRPr>
          </a:p>
        </p:txBody>
      </p:sp>
      <p:sp>
        <p:nvSpPr>
          <p:cNvPr id="28" name="TextBox 27"/>
          <p:cNvSpPr txBox="1"/>
          <p:nvPr/>
        </p:nvSpPr>
        <p:spPr>
          <a:xfrm>
            <a:off x="2499746" y="-3303661"/>
            <a:ext cx="3938953" cy="923330"/>
          </a:xfrm>
          <a:prstGeom prst="rect">
            <a:avLst/>
          </a:prstGeom>
          <a:noFill/>
        </p:spPr>
        <p:txBody>
          <a:bodyPr wrap="square" rtlCol="0">
            <a:spAutoFit/>
          </a:bodyPr>
          <a:lstStyle/>
          <a:p>
            <a:pPr algn="ctr"/>
            <a:r>
              <a:rPr lang="en-US" sz="5400" b="1">
                <a:gradFill>
                  <a:gsLst>
                    <a:gs pos="40000">
                      <a:srgbClr val="A3F3FD"/>
                    </a:gs>
                    <a:gs pos="0">
                      <a:schemeClr val="bg1">
                        <a:alpha val="50000"/>
                      </a:schemeClr>
                    </a:gs>
                    <a:gs pos="100000">
                      <a:srgbClr val="87EFFD"/>
                    </a:gs>
                  </a:gsLst>
                  <a:lin ang="16200000" scaled="1"/>
                </a:gradFill>
                <a:effectLst>
                  <a:outerShdw blurRad="381000" sx="102000" sy="102000" algn="ctr" rotWithShape="0">
                    <a:srgbClr val="87EFFD">
                      <a:alpha val="20000"/>
                    </a:srgbClr>
                  </a:outerShdw>
                </a:effectLst>
                <a:latin typeface="Times New Roman" panose="02020603050405020304" pitchFamily="18" charset="0"/>
                <a:cs typeface="Times New Roman" panose="02020603050405020304" pitchFamily="18" charset="0"/>
              </a:rPr>
              <a:t>K21 CNT06</a:t>
            </a:r>
            <a:endParaRPr lang="vi-VN" sz="5400" b="1">
              <a:gradFill>
                <a:gsLst>
                  <a:gs pos="40000">
                    <a:srgbClr val="A3F3FD"/>
                  </a:gs>
                  <a:gs pos="0">
                    <a:schemeClr val="bg1">
                      <a:alpha val="50000"/>
                    </a:schemeClr>
                  </a:gs>
                  <a:gs pos="100000">
                    <a:srgbClr val="87EFFD"/>
                  </a:gs>
                </a:gsLst>
                <a:lin ang="16200000" scaled="1"/>
              </a:gradFill>
              <a:effectLst>
                <a:outerShdw blurRad="381000" sx="102000" sy="102000" algn="ctr" rotWithShape="0">
                  <a:srgbClr val="87EFFD">
                    <a:alpha val="20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2713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xit" presetSubtype="10" fill="hold" grpId="0" nodeType="withEffect">
                                  <p:stCondLst>
                                    <p:cond delay="0"/>
                                  </p:stCondLst>
                                  <p:childTnLst>
                                    <p:anim calcmode="lin" valueType="num">
                                      <p:cBhvr>
                                        <p:cTn id="6" dur="250"/>
                                        <p:tgtEl>
                                          <p:spTgt spid="20"/>
                                        </p:tgtEl>
                                        <p:attrNameLst>
                                          <p:attrName>ppt_w</p:attrName>
                                        </p:attrNameLst>
                                      </p:cBhvr>
                                      <p:tavLst>
                                        <p:tav tm="0">
                                          <p:val>
                                            <p:strVal val="ppt_w"/>
                                          </p:val>
                                        </p:tav>
                                        <p:tav tm="100000">
                                          <p:val>
                                            <p:fltVal val="0"/>
                                          </p:val>
                                        </p:tav>
                                      </p:tavLst>
                                    </p:anim>
                                    <p:anim calcmode="lin" valueType="num">
                                      <p:cBhvr>
                                        <p:cTn id="7" dur="250"/>
                                        <p:tgtEl>
                                          <p:spTgt spid="20"/>
                                        </p:tgtEl>
                                        <p:attrNameLst>
                                          <p:attrName>ppt_h</p:attrName>
                                        </p:attrNameLst>
                                      </p:cBhvr>
                                      <p:tavLst>
                                        <p:tav tm="0">
                                          <p:val>
                                            <p:strVal val="ppt_h"/>
                                          </p:val>
                                        </p:tav>
                                        <p:tav tm="100000">
                                          <p:val>
                                            <p:strVal val="ppt_h"/>
                                          </p:val>
                                        </p:tav>
                                      </p:tavLst>
                                    </p:anim>
                                    <p:set>
                                      <p:cBhvr>
                                        <p:cTn id="8" dur="1" fill="hold">
                                          <p:stCondLst>
                                            <p:cond delay="249"/>
                                          </p:stCondLst>
                                        </p:cTn>
                                        <p:tgtEl>
                                          <p:spTgt spid="20"/>
                                        </p:tgtEl>
                                        <p:attrNameLst>
                                          <p:attrName>style.visibility</p:attrName>
                                        </p:attrNameLst>
                                      </p:cBhvr>
                                      <p:to>
                                        <p:strVal val="hidden"/>
                                      </p:to>
                                    </p:set>
                                  </p:childTnLst>
                                </p:cTn>
                              </p:par>
                              <p:par>
                                <p:cTn id="9" presetID="17" presetClass="entr" presetSubtype="10" fill="hold" grpId="0" nodeType="withEffect">
                                  <p:stCondLst>
                                    <p:cond delay="250"/>
                                  </p:stCondLst>
                                  <p:childTnLst>
                                    <p:set>
                                      <p:cBhvr>
                                        <p:cTn id="10" dur="1" fill="hold">
                                          <p:stCondLst>
                                            <p:cond delay="0"/>
                                          </p:stCondLst>
                                        </p:cTn>
                                        <p:tgtEl>
                                          <p:spTgt spid="23"/>
                                        </p:tgtEl>
                                        <p:attrNameLst>
                                          <p:attrName>style.visibility</p:attrName>
                                        </p:attrNameLst>
                                      </p:cBhvr>
                                      <p:to>
                                        <p:strVal val="visible"/>
                                      </p:to>
                                    </p:set>
                                    <p:anim calcmode="lin" valueType="num">
                                      <p:cBhvr>
                                        <p:cTn id="11" dur="250" fill="hold"/>
                                        <p:tgtEl>
                                          <p:spTgt spid="23"/>
                                        </p:tgtEl>
                                        <p:attrNameLst>
                                          <p:attrName>ppt_w</p:attrName>
                                        </p:attrNameLst>
                                      </p:cBhvr>
                                      <p:tavLst>
                                        <p:tav tm="0">
                                          <p:val>
                                            <p:fltVal val="0"/>
                                          </p:val>
                                        </p:tav>
                                        <p:tav tm="100000">
                                          <p:val>
                                            <p:strVal val="#ppt_w"/>
                                          </p:val>
                                        </p:tav>
                                      </p:tavLst>
                                    </p:anim>
                                    <p:anim calcmode="lin" valueType="num">
                                      <p:cBhvr>
                                        <p:cTn id="12" dur="250" fill="hold"/>
                                        <p:tgtEl>
                                          <p:spTgt spid="23"/>
                                        </p:tgtEl>
                                        <p:attrNameLst>
                                          <p:attrName>ppt_h</p:attrName>
                                        </p:attrNameLst>
                                      </p:cBhvr>
                                      <p:tavLst>
                                        <p:tav tm="0">
                                          <p:val>
                                            <p:strVal val="#ppt_h"/>
                                          </p:val>
                                        </p:tav>
                                        <p:tav tm="100000">
                                          <p:val>
                                            <p:strVal val="#ppt_h"/>
                                          </p:val>
                                        </p:tav>
                                      </p:tavLst>
                                    </p:anim>
                                  </p:childTnLst>
                                </p:cTn>
                              </p:par>
                              <p:par>
                                <p:cTn id="13" presetID="17" presetClass="exit" presetSubtype="10" fill="hold" grpId="0" nodeType="withEffect">
                                  <p:stCondLst>
                                    <p:cond delay="250"/>
                                  </p:stCondLst>
                                  <p:childTnLst>
                                    <p:anim calcmode="lin" valueType="num">
                                      <p:cBhvr>
                                        <p:cTn id="14" dur="250"/>
                                        <p:tgtEl>
                                          <p:spTgt spid="19"/>
                                        </p:tgtEl>
                                        <p:attrNameLst>
                                          <p:attrName>ppt_w</p:attrName>
                                        </p:attrNameLst>
                                      </p:cBhvr>
                                      <p:tavLst>
                                        <p:tav tm="0">
                                          <p:val>
                                            <p:strVal val="ppt_w"/>
                                          </p:val>
                                        </p:tav>
                                        <p:tav tm="100000">
                                          <p:val>
                                            <p:fltVal val="0"/>
                                          </p:val>
                                        </p:tav>
                                      </p:tavLst>
                                    </p:anim>
                                    <p:anim calcmode="lin" valueType="num">
                                      <p:cBhvr>
                                        <p:cTn id="15" dur="250"/>
                                        <p:tgtEl>
                                          <p:spTgt spid="19"/>
                                        </p:tgtEl>
                                        <p:attrNameLst>
                                          <p:attrName>ppt_h</p:attrName>
                                        </p:attrNameLst>
                                      </p:cBhvr>
                                      <p:tavLst>
                                        <p:tav tm="0">
                                          <p:val>
                                            <p:strVal val="ppt_h"/>
                                          </p:val>
                                        </p:tav>
                                        <p:tav tm="100000">
                                          <p:val>
                                            <p:strVal val="ppt_h"/>
                                          </p:val>
                                        </p:tav>
                                      </p:tavLst>
                                    </p:anim>
                                    <p:set>
                                      <p:cBhvr>
                                        <p:cTn id="16" dur="1" fill="hold">
                                          <p:stCondLst>
                                            <p:cond delay="249"/>
                                          </p:stCondLst>
                                        </p:cTn>
                                        <p:tgtEl>
                                          <p:spTgt spid="19"/>
                                        </p:tgtEl>
                                        <p:attrNameLst>
                                          <p:attrName>style.visibility</p:attrName>
                                        </p:attrNameLst>
                                      </p:cBhvr>
                                      <p:to>
                                        <p:strVal val="hidden"/>
                                      </p:to>
                                    </p:set>
                                  </p:childTnLst>
                                </p:cTn>
                              </p:par>
                              <p:par>
                                <p:cTn id="17" presetID="17" presetClass="entr" presetSubtype="10" fill="hold" grpId="0" nodeType="withEffect">
                                  <p:stCondLst>
                                    <p:cond delay="500"/>
                                  </p:stCondLst>
                                  <p:childTnLst>
                                    <p:set>
                                      <p:cBhvr>
                                        <p:cTn id="18" dur="1" fill="hold">
                                          <p:stCondLst>
                                            <p:cond delay="0"/>
                                          </p:stCondLst>
                                        </p:cTn>
                                        <p:tgtEl>
                                          <p:spTgt spid="24"/>
                                        </p:tgtEl>
                                        <p:attrNameLst>
                                          <p:attrName>style.visibility</p:attrName>
                                        </p:attrNameLst>
                                      </p:cBhvr>
                                      <p:to>
                                        <p:strVal val="visible"/>
                                      </p:to>
                                    </p:set>
                                    <p:anim calcmode="lin" valueType="num">
                                      <p:cBhvr>
                                        <p:cTn id="19" dur="250" fill="hold"/>
                                        <p:tgtEl>
                                          <p:spTgt spid="24"/>
                                        </p:tgtEl>
                                        <p:attrNameLst>
                                          <p:attrName>ppt_w</p:attrName>
                                        </p:attrNameLst>
                                      </p:cBhvr>
                                      <p:tavLst>
                                        <p:tav tm="0">
                                          <p:val>
                                            <p:fltVal val="0"/>
                                          </p:val>
                                        </p:tav>
                                        <p:tav tm="100000">
                                          <p:val>
                                            <p:strVal val="#ppt_w"/>
                                          </p:val>
                                        </p:tav>
                                      </p:tavLst>
                                    </p:anim>
                                    <p:anim calcmode="lin" valueType="num">
                                      <p:cBhvr>
                                        <p:cTn id="20" dur="250" fill="hold"/>
                                        <p:tgtEl>
                                          <p:spTgt spid="24"/>
                                        </p:tgtEl>
                                        <p:attrNameLst>
                                          <p:attrName>ppt_h</p:attrName>
                                        </p:attrNameLst>
                                      </p:cBhvr>
                                      <p:tavLst>
                                        <p:tav tm="0">
                                          <p:val>
                                            <p:strVal val="#ppt_h"/>
                                          </p:val>
                                        </p:tav>
                                        <p:tav tm="100000">
                                          <p:val>
                                            <p:strVal val="#ppt_h"/>
                                          </p:val>
                                        </p:tav>
                                      </p:tavLst>
                                    </p:anim>
                                  </p:childTnLst>
                                </p:cTn>
                              </p:par>
                              <p:par>
                                <p:cTn id="21" presetID="17" presetClass="exit" presetSubtype="10" fill="hold" grpId="0" nodeType="withEffect">
                                  <p:stCondLst>
                                    <p:cond delay="500"/>
                                  </p:stCondLst>
                                  <p:childTnLst>
                                    <p:anim calcmode="lin" valueType="num">
                                      <p:cBhvr>
                                        <p:cTn id="22" dur="250"/>
                                        <p:tgtEl>
                                          <p:spTgt spid="21"/>
                                        </p:tgtEl>
                                        <p:attrNameLst>
                                          <p:attrName>ppt_w</p:attrName>
                                        </p:attrNameLst>
                                      </p:cBhvr>
                                      <p:tavLst>
                                        <p:tav tm="0">
                                          <p:val>
                                            <p:strVal val="ppt_w"/>
                                          </p:val>
                                        </p:tav>
                                        <p:tav tm="100000">
                                          <p:val>
                                            <p:fltVal val="0"/>
                                          </p:val>
                                        </p:tav>
                                      </p:tavLst>
                                    </p:anim>
                                    <p:anim calcmode="lin" valueType="num">
                                      <p:cBhvr>
                                        <p:cTn id="23" dur="250"/>
                                        <p:tgtEl>
                                          <p:spTgt spid="21"/>
                                        </p:tgtEl>
                                        <p:attrNameLst>
                                          <p:attrName>ppt_h</p:attrName>
                                        </p:attrNameLst>
                                      </p:cBhvr>
                                      <p:tavLst>
                                        <p:tav tm="0">
                                          <p:val>
                                            <p:strVal val="ppt_h"/>
                                          </p:val>
                                        </p:tav>
                                        <p:tav tm="100000">
                                          <p:val>
                                            <p:strVal val="ppt_h"/>
                                          </p:val>
                                        </p:tav>
                                      </p:tavLst>
                                    </p:anim>
                                    <p:set>
                                      <p:cBhvr>
                                        <p:cTn id="24" dur="1" fill="hold">
                                          <p:stCondLst>
                                            <p:cond delay="249"/>
                                          </p:stCondLst>
                                        </p:cTn>
                                        <p:tgtEl>
                                          <p:spTgt spid="21"/>
                                        </p:tgtEl>
                                        <p:attrNameLst>
                                          <p:attrName>style.visibility</p:attrName>
                                        </p:attrNameLst>
                                      </p:cBhvr>
                                      <p:to>
                                        <p:strVal val="hidden"/>
                                      </p:to>
                                    </p:set>
                                  </p:childTnLst>
                                </p:cTn>
                              </p:par>
                              <p:par>
                                <p:cTn id="25" presetID="17" presetClass="entr" presetSubtype="10" fill="hold" grpId="0" nodeType="withEffect">
                                  <p:stCondLst>
                                    <p:cond delay="750"/>
                                  </p:stCondLst>
                                  <p:childTnLst>
                                    <p:set>
                                      <p:cBhvr>
                                        <p:cTn id="26" dur="1" fill="hold">
                                          <p:stCondLst>
                                            <p:cond delay="0"/>
                                          </p:stCondLst>
                                        </p:cTn>
                                        <p:tgtEl>
                                          <p:spTgt spid="22"/>
                                        </p:tgtEl>
                                        <p:attrNameLst>
                                          <p:attrName>style.visibility</p:attrName>
                                        </p:attrNameLst>
                                      </p:cBhvr>
                                      <p:to>
                                        <p:strVal val="visible"/>
                                      </p:to>
                                    </p:set>
                                    <p:anim calcmode="lin" valueType="num">
                                      <p:cBhvr>
                                        <p:cTn id="27" dur="250" fill="hold"/>
                                        <p:tgtEl>
                                          <p:spTgt spid="22"/>
                                        </p:tgtEl>
                                        <p:attrNameLst>
                                          <p:attrName>ppt_w</p:attrName>
                                        </p:attrNameLst>
                                      </p:cBhvr>
                                      <p:tavLst>
                                        <p:tav tm="0">
                                          <p:val>
                                            <p:fltVal val="0"/>
                                          </p:val>
                                        </p:tav>
                                        <p:tav tm="100000">
                                          <p:val>
                                            <p:strVal val="#ppt_w"/>
                                          </p:val>
                                        </p:tav>
                                      </p:tavLst>
                                    </p:anim>
                                    <p:anim calcmode="lin" valueType="num">
                                      <p:cBhvr>
                                        <p:cTn id="28" dur="25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9"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00790" y="194273"/>
            <a:ext cx="11430139" cy="776398"/>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381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541470" y="1232608"/>
            <a:ext cx="11120650" cy="5322937"/>
          </a:xfrm>
          <a:prstGeom prst="rect">
            <a:avLst/>
          </a:prstGeom>
        </p:spPr>
      </p:pic>
      <p:sp>
        <p:nvSpPr>
          <p:cNvPr id="4" name="Rectangle 3"/>
          <p:cNvSpPr/>
          <p:nvPr/>
        </p:nvSpPr>
        <p:spPr>
          <a:xfrm>
            <a:off x="541470" y="250545"/>
            <a:ext cx="11120650" cy="663856"/>
          </a:xfrm>
          <a:prstGeom prst="rect">
            <a:avLst/>
          </a:prstGeom>
        </p:spPr>
        <p:txBody>
          <a:bodyPr wrap="square">
            <a:spAutoFit/>
          </a:bodyPr>
          <a:lstStyle/>
          <a:p>
            <a:r>
              <a:rPr lang="vi-VN">
                <a:solidFill>
                  <a:schemeClr val="bg1"/>
                </a:solidFill>
                <a:latin typeface="Times New Roman" panose="02020603050405020304" pitchFamily="18" charset="0"/>
                <a:ea typeface="Arial" panose="020B0604020202020204" pitchFamily="34" charset="0"/>
              </a:rPr>
              <a:t>Click button “In”. Xuất hiện mẫu in. Điều chỉnh form trước khi in bằng các công cụ trên thanh tác vụ (nếu muốn). Tiến hành in danh sách thôi việc</a:t>
            </a:r>
            <a:endParaRPr lang="vi-VN">
              <a:solidFill>
                <a:schemeClr val="bg1"/>
              </a:solidFill>
            </a:endParaRPr>
          </a:p>
        </p:txBody>
      </p:sp>
    </p:spTree>
    <p:extLst>
      <p:ext uri="{BB962C8B-B14F-4D97-AF65-F5344CB8AC3E}">
        <p14:creationId xmlns:p14="http://schemas.microsoft.com/office/powerpoint/2010/main" val="40069037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09489" y="836711"/>
            <a:ext cx="11507373" cy="1048360"/>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4953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3" name="Rectangle 2"/>
          <p:cNvSpPr/>
          <p:nvPr/>
        </p:nvSpPr>
        <p:spPr>
          <a:xfrm>
            <a:off x="653942" y="836711"/>
            <a:ext cx="10886369" cy="923330"/>
          </a:xfrm>
          <a:prstGeom prst="rect">
            <a:avLst/>
          </a:prstGeom>
        </p:spPr>
        <p:txBody>
          <a:bodyPr wrap="square">
            <a:spAutoFit/>
          </a:bodyPr>
          <a:lstStyle/>
          <a:p>
            <a:pPr algn="just">
              <a:lnSpc>
                <a:spcPct val="150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Lớp GUI sẽ bao gồm các form giao diện có </a:t>
            </a:r>
            <a:r>
              <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rPr>
              <a:t>quản lý loại ca , quản lý loại công, quản lý phụ cấp, quản lý tăng ca , quản lý ứng lương, quản lý bảng công, quản lý bảng công chi tiết, quản lý bảng lương</a:t>
            </a:r>
            <a:endParaRPr lang="vi-VN" sz="1400">
              <a:solidFill>
                <a:schemeClr val="bg1"/>
              </a:solidFill>
              <a:ea typeface="Arial" panose="020B0604020202020204" pitchFamily="34" charset="0"/>
              <a:cs typeface="Times New Roman" panose="02020603050405020304" pitchFamily="18" charset="0"/>
            </a:endParaRPr>
          </a:p>
        </p:txBody>
      </p:sp>
      <p:sp>
        <p:nvSpPr>
          <p:cNvPr id="5" name="TextBox 4"/>
          <p:cNvSpPr txBox="1"/>
          <p:nvPr/>
        </p:nvSpPr>
        <p:spPr>
          <a:xfrm>
            <a:off x="1881323" y="181597"/>
            <a:ext cx="8245834" cy="584775"/>
          </a:xfrm>
          <a:prstGeom prst="rect">
            <a:avLst/>
          </a:prstGeom>
          <a:noFill/>
        </p:spPr>
        <p:txBody>
          <a:bodyPr wrap="square" rtlCol="0">
            <a:spAutoFit/>
          </a:bodyPr>
          <a:lstStyle/>
          <a:p>
            <a:pPr algn="ctr"/>
            <a:r>
              <a:rPr lang="en-US" sz="32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Giao diện chức năng quản lý chấm công</a:t>
            </a:r>
            <a:endParaRPr lang="vi-VN" sz="32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824670" y="2082018"/>
            <a:ext cx="10570161" cy="4529797"/>
          </a:xfrm>
          <a:prstGeom prst="rect">
            <a:avLst/>
          </a:prstGeom>
        </p:spPr>
      </p:pic>
    </p:spTree>
    <p:extLst>
      <p:ext uri="{BB962C8B-B14F-4D97-AF65-F5344CB8AC3E}">
        <p14:creationId xmlns:p14="http://schemas.microsoft.com/office/powerpoint/2010/main" val="3650391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05690" y="172451"/>
            <a:ext cx="5731510" cy="3046730"/>
          </a:xfrm>
          <a:prstGeom prst="rect">
            <a:avLst/>
          </a:prstGeom>
        </p:spPr>
      </p:pic>
      <p:pic>
        <p:nvPicPr>
          <p:cNvPr id="4" name="Picture 3"/>
          <p:cNvPicPr/>
          <p:nvPr/>
        </p:nvPicPr>
        <p:blipFill>
          <a:blip r:embed="rId3"/>
          <a:stretch>
            <a:fillRect/>
          </a:stretch>
        </p:blipFill>
        <p:spPr>
          <a:xfrm>
            <a:off x="205690" y="3579739"/>
            <a:ext cx="5731510" cy="3039110"/>
          </a:xfrm>
          <a:prstGeom prst="rect">
            <a:avLst/>
          </a:prstGeom>
        </p:spPr>
      </p:pic>
      <p:pic>
        <p:nvPicPr>
          <p:cNvPr id="6" name="Picture 5"/>
          <p:cNvPicPr/>
          <p:nvPr/>
        </p:nvPicPr>
        <p:blipFill>
          <a:blip r:embed="rId4"/>
          <a:stretch>
            <a:fillRect/>
          </a:stretch>
        </p:blipFill>
        <p:spPr>
          <a:xfrm>
            <a:off x="6212596" y="192136"/>
            <a:ext cx="5731510" cy="3027045"/>
          </a:xfrm>
          <a:prstGeom prst="rect">
            <a:avLst/>
          </a:prstGeom>
        </p:spPr>
      </p:pic>
      <p:pic>
        <p:nvPicPr>
          <p:cNvPr id="7" name="Picture 6"/>
          <p:cNvPicPr/>
          <p:nvPr/>
        </p:nvPicPr>
        <p:blipFill>
          <a:blip r:embed="rId5"/>
          <a:stretch>
            <a:fillRect/>
          </a:stretch>
        </p:blipFill>
        <p:spPr>
          <a:xfrm>
            <a:off x="6212596" y="3592977"/>
            <a:ext cx="5731510" cy="3023870"/>
          </a:xfrm>
          <a:prstGeom prst="rect">
            <a:avLst/>
          </a:prstGeom>
        </p:spPr>
      </p:pic>
      <p:sp>
        <p:nvSpPr>
          <p:cNvPr id="8" name="TextBox 7"/>
          <p:cNvSpPr txBox="1"/>
          <p:nvPr/>
        </p:nvSpPr>
        <p:spPr>
          <a:xfrm>
            <a:off x="205690" y="2489982"/>
            <a:ext cx="5731510" cy="369332"/>
          </a:xfrm>
          <a:prstGeom prst="rect">
            <a:avLst/>
          </a:prstGeom>
          <a:solidFill>
            <a:schemeClr val="bg2">
              <a:lumMod val="75000"/>
              <a:alpha val="50000"/>
            </a:schemeClr>
          </a:solidFill>
        </p:spPr>
        <p:txBody>
          <a:bodyPr wrap="square" rtlCol="0">
            <a:spAutoFit/>
          </a:bodyPr>
          <a:lstStyle/>
          <a:p>
            <a:pPr algn="ctr"/>
            <a:r>
              <a:rPr lang="en-US"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rPr>
              <a:t>Form loại ca</a:t>
            </a:r>
            <a:endParaRPr lang="vi-VN"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endParaRPr>
          </a:p>
        </p:txBody>
      </p:sp>
      <p:sp>
        <p:nvSpPr>
          <p:cNvPr id="9" name="TextBox 8"/>
          <p:cNvSpPr txBox="1"/>
          <p:nvPr/>
        </p:nvSpPr>
        <p:spPr>
          <a:xfrm>
            <a:off x="6212596" y="2489982"/>
            <a:ext cx="5731510" cy="369332"/>
          </a:xfrm>
          <a:prstGeom prst="rect">
            <a:avLst/>
          </a:prstGeom>
          <a:solidFill>
            <a:schemeClr val="bg2">
              <a:lumMod val="75000"/>
              <a:alpha val="50000"/>
            </a:schemeClr>
          </a:solidFill>
        </p:spPr>
        <p:txBody>
          <a:bodyPr wrap="square" rtlCol="0">
            <a:spAutoFit/>
          </a:bodyPr>
          <a:lstStyle/>
          <a:p>
            <a:pPr algn="ctr"/>
            <a:r>
              <a:rPr lang="en-US"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rPr>
              <a:t>Form phụ cấp</a:t>
            </a:r>
            <a:endParaRPr lang="vi-VN"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endParaRPr>
          </a:p>
        </p:txBody>
      </p:sp>
      <p:sp>
        <p:nvSpPr>
          <p:cNvPr id="10" name="TextBox 9"/>
          <p:cNvSpPr txBox="1"/>
          <p:nvPr/>
        </p:nvSpPr>
        <p:spPr>
          <a:xfrm>
            <a:off x="205690" y="5863884"/>
            <a:ext cx="5731510" cy="369332"/>
          </a:xfrm>
          <a:prstGeom prst="rect">
            <a:avLst/>
          </a:prstGeom>
          <a:solidFill>
            <a:schemeClr val="bg2">
              <a:lumMod val="75000"/>
              <a:alpha val="50000"/>
            </a:schemeClr>
          </a:solidFill>
        </p:spPr>
        <p:txBody>
          <a:bodyPr wrap="square" rtlCol="0">
            <a:spAutoFit/>
          </a:bodyPr>
          <a:lstStyle/>
          <a:p>
            <a:pPr algn="ctr"/>
            <a:r>
              <a:rPr lang="en-US"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rPr>
              <a:t>Form loại công</a:t>
            </a:r>
            <a:endParaRPr lang="vi-VN"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endParaRPr>
          </a:p>
        </p:txBody>
      </p:sp>
      <p:sp>
        <p:nvSpPr>
          <p:cNvPr id="11" name="TextBox 10"/>
          <p:cNvSpPr txBox="1"/>
          <p:nvPr/>
        </p:nvSpPr>
        <p:spPr>
          <a:xfrm>
            <a:off x="6212596" y="5861539"/>
            <a:ext cx="5731510" cy="369332"/>
          </a:xfrm>
          <a:prstGeom prst="rect">
            <a:avLst/>
          </a:prstGeom>
          <a:solidFill>
            <a:schemeClr val="bg2">
              <a:lumMod val="75000"/>
              <a:alpha val="50000"/>
            </a:schemeClr>
          </a:solidFill>
        </p:spPr>
        <p:txBody>
          <a:bodyPr wrap="square" rtlCol="0">
            <a:spAutoFit/>
          </a:bodyPr>
          <a:lstStyle/>
          <a:p>
            <a:pPr algn="ctr"/>
            <a:r>
              <a:rPr lang="en-US"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rPr>
              <a:t>Form tang ca</a:t>
            </a:r>
            <a:endParaRPr lang="vi-VN"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550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6142255" y="200074"/>
            <a:ext cx="5731510" cy="2997200"/>
          </a:xfrm>
          <a:prstGeom prst="rect">
            <a:avLst/>
          </a:prstGeom>
        </p:spPr>
      </p:pic>
      <p:sp>
        <p:nvSpPr>
          <p:cNvPr id="4" name="Rounded Rectangle 3"/>
          <p:cNvSpPr/>
          <p:nvPr/>
        </p:nvSpPr>
        <p:spPr>
          <a:xfrm>
            <a:off x="393115" y="469648"/>
            <a:ext cx="5402774" cy="2540842"/>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635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5" name="Rounded Rectangle 4"/>
          <p:cNvSpPr/>
          <p:nvPr/>
        </p:nvSpPr>
        <p:spPr>
          <a:xfrm>
            <a:off x="393115" y="3567842"/>
            <a:ext cx="5402774" cy="2903293"/>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635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6" name="Rectangle 5"/>
          <p:cNvSpPr/>
          <p:nvPr/>
        </p:nvSpPr>
        <p:spPr>
          <a:xfrm>
            <a:off x="821203" y="694088"/>
            <a:ext cx="4546598" cy="2031325"/>
          </a:xfrm>
          <a:prstGeom prst="rect">
            <a:avLst/>
          </a:prstGeom>
        </p:spPr>
        <p:txBody>
          <a:bodyPr wrap="square">
            <a:spAutoFit/>
          </a:bodyPr>
          <a:lstStyle/>
          <a:p>
            <a:pPr algn="just"/>
            <a:r>
              <a:rPr lang="en-US">
                <a:solidFill>
                  <a:schemeClr val="bg1"/>
                </a:solidFill>
                <a:latin typeface="Times New Roman" panose="02020603050405020304" pitchFamily="18" charset="0"/>
                <a:ea typeface="Arial" panose="020B0604020202020204" pitchFamily="34" charset="0"/>
              </a:rPr>
              <a:t>Form giao diện quản lý bảng công có các chức năng như thêm, sửa, xóa có thể sư dụng để thêm mới thông tin hay sửa xóa thông tin ban đầu nếu có sai sót, chức năng lưu lại thông tin khi thay đổi cho từng giáo viên (nhân viên) và chức năng xem bảng công có thể xem bảng công của giáo viên (nhân viên) nhà trường.</a:t>
            </a:r>
            <a:endParaRPr lang="vi-VN"/>
          </a:p>
        </p:txBody>
      </p:sp>
      <p:pic>
        <p:nvPicPr>
          <p:cNvPr id="7" name="Picture 6"/>
          <p:cNvPicPr/>
          <p:nvPr/>
        </p:nvPicPr>
        <p:blipFill>
          <a:blip r:embed="rId3"/>
          <a:stretch>
            <a:fillRect/>
          </a:stretch>
        </p:blipFill>
        <p:spPr>
          <a:xfrm>
            <a:off x="6142255" y="3499933"/>
            <a:ext cx="5731510" cy="3039110"/>
          </a:xfrm>
          <a:prstGeom prst="rect">
            <a:avLst/>
          </a:prstGeom>
        </p:spPr>
      </p:pic>
      <p:sp>
        <p:nvSpPr>
          <p:cNvPr id="8" name="Rectangle 7"/>
          <p:cNvSpPr/>
          <p:nvPr/>
        </p:nvSpPr>
        <p:spPr>
          <a:xfrm>
            <a:off x="734841" y="3726826"/>
            <a:ext cx="4632960" cy="2585323"/>
          </a:xfrm>
          <a:prstGeom prst="rect">
            <a:avLst/>
          </a:prstGeom>
        </p:spPr>
        <p:txBody>
          <a:bodyPr wrap="square">
            <a:spAutoFit/>
          </a:bodyPr>
          <a:lstStyle/>
          <a:p>
            <a:pPr algn="just"/>
            <a:r>
              <a:rPr lang="vi-VN">
                <a:solidFill>
                  <a:schemeClr val="bg1"/>
                </a:solidFill>
                <a:latin typeface="+mj-lt"/>
              </a:rPr>
              <a:t>Click vào button xem bảng công hiện lên form giao diện và có thể in ra danh sách bảng công.</a:t>
            </a:r>
          </a:p>
          <a:p>
            <a:pPr algn="just"/>
            <a:endParaRPr lang="vi-VN">
              <a:solidFill>
                <a:schemeClr val="bg1"/>
              </a:solidFill>
              <a:latin typeface="+mj-lt"/>
              <a:ea typeface="Arial" panose="020B0604020202020204" pitchFamily="34" charset="0"/>
            </a:endParaRPr>
          </a:p>
          <a:p>
            <a:pPr algn="just"/>
            <a:r>
              <a:rPr lang="vi-VN">
                <a:solidFill>
                  <a:schemeClr val="bg1"/>
                </a:solidFill>
                <a:latin typeface="Times New Roman" panose="02020603050405020304" pitchFamily="18" charset="0"/>
                <a:ea typeface="Arial" panose="020B0604020202020204" pitchFamily="34" charset="0"/>
              </a:rPr>
              <a:t>Từ giao diện bảng công, người dùng chọn một kỳ công có sẵn trên giao diện sau đó click button “xem bảng công” lúc này giao diện bảng công chi tiết sẽ xuất hiện và thông báo và người dùng chọn in nhìn thấy danh sách bảng công chi tiết </a:t>
            </a:r>
            <a:endParaRPr lang="vi-VN">
              <a:solidFill>
                <a:schemeClr val="bg1"/>
              </a:solidFill>
            </a:endParaRPr>
          </a:p>
        </p:txBody>
      </p:sp>
    </p:spTree>
    <p:extLst>
      <p:ext uri="{BB962C8B-B14F-4D97-AF65-F5344CB8AC3E}">
        <p14:creationId xmlns:p14="http://schemas.microsoft.com/office/powerpoint/2010/main" val="1751625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61889" y="1266140"/>
            <a:ext cx="11221330" cy="5331607"/>
          </a:xfrm>
          <a:prstGeom prst="rect">
            <a:avLst/>
          </a:prstGeom>
        </p:spPr>
      </p:pic>
      <p:sp>
        <p:nvSpPr>
          <p:cNvPr id="3" name="Rounded Rectangle 2"/>
          <p:cNvSpPr/>
          <p:nvPr/>
        </p:nvSpPr>
        <p:spPr>
          <a:xfrm>
            <a:off x="314178" y="217733"/>
            <a:ext cx="11516752" cy="851412"/>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254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4" name="Rectangle 3"/>
          <p:cNvSpPr/>
          <p:nvPr/>
        </p:nvSpPr>
        <p:spPr>
          <a:xfrm>
            <a:off x="461889" y="306205"/>
            <a:ext cx="11221330" cy="646331"/>
          </a:xfrm>
          <a:prstGeom prst="rect">
            <a:avLst/>
          </a:prstGeom>
        </p:spPr>
        <p:txBody>
          <a:bodyPr wrap="square">
            <a:spAutoFit/>
          </a:bodyPr>
          <a:lstStyle/>
          <a:p>
            <a:r>
              <a:rPr lang="vi-VN">
                <a:solidFill>
                  <a:schemeClr val="bg1"/>
                </a:solidFill>
                <a:latin typeface="Times New Roman" panose="02020603050405020304" pitchFamily="18" charset="0"/>
                <a:ea typeface="Arial" panose="020B0604020202020204" pitchFamily="34" charset="0"/>
              </a:rPr>
              <a:t>Click button “In”. Xuất hiện mẫu in. Điều chỉnh form trước khi in bằng các công cụ trên thanh tác vụ (nếu muốn). Tiến hành in bảng công chi tiết</a:t>
            </a:r>
            <a:endParaRPr lang="vi-VN">
              <a:solidFill>
                <a:schemeClr val="bg1"/>
              </a:solidFill>
            </a:endParaRPr>
          </a:p>
        </p:txBody>
      </p:sp>
    </p:spTree>
    <p:extLst>
      <p:ext uri="{BB962C8B-B14F-4D97-AF65-F5344CB8AC3E}">
        <p14:creationId xmlns:p14="http://schemas.microsoft.com/office/powerpoint/2010/main" val="814303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58308" y="260668"/>
            <a:ext cx="11472343" cy="1139483"/>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381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4" name="Rounded Rectangle 3"/>
          <p:cNvSpPr/>
          <p:nvPr/>
        </p:nvSpPr>
        <p:spPr>
          <a:xfrm>
            <a:off x="457060" y="1591207"/>
            <a:ext cx="11324493" cy="959277"/>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3175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6" name="Rectangle 5"/>
          <p:cNvSpPr/>
          <p:nvPr/>
        </p:nvSpPr>
        <p:spPr>
          <a:xfrm>
            <a:off x="641848" y="1733611"/>
            <a:ext cx="11139705" cy="646331"/>
          </a:xfrm>
          <a:prstGeom prst="rect">
            <a:avLst/>
          </a:prstGeom>
        </p:spPr>
        <p:txBody>
          <a:bodyPr wrap="square">
            <a:spAutoFit/>
          </a:bodyPr>
          <a:lstStyle/>
          <a:p>
            <a:r>
              <a:rPr lang="vi-VN">
                <a:solidFill>
                  <a:schemeClr val="bg1"/>
                </a:solidFill>
                <a:latin typeface="Times New Roman" panose="02020603050405020304" pitchFamily="18" charset="0"/>
                <a:ea typeface="Arial" panose="020B0604020202020204" pitchFamily="34" charset="0"/>
              </a:rPr>
              <a:t>Tại form giao diện bảng chấm công chi tiết, người dùng chỉ có thể in bảng công chi viết cho từng nhân viên mà không phải cả danh sách như giao diện in bảng công chi tiết</a:t>
            </a:r>
            <a:endParaRPr lang="vi-VN">
              <a:solidFill>
                <a:schemeClr val="bg1"/>
              </a:solidFill>
            </a:endParaRPr>
          </a:p>
        </p:txBody>
      </p:sp>
      <p:pic>
        <p:nvPicPr>
          <p:cNvPr id="7" name="Picture 6"/>
          <p:cNvPicPr/>
          <p:nvPr/>
        </p:nvPicPr>
        <p:blipFill>
          <a:blip r:embed="rId2"/>
          <a:stretch>
            <a:fillRect/>
          </a:stretch>
        </p:blipFill>
        <p:spPr>
          <a:xfrm>
            <a:off x="149419" y="2883877"/>
            <a:ext cx="5744943" cy="3631174"/>
          </a:xfrm>
          <a:prstGeom prst="rect">
            <a:avLst/>
          </a:prstGeom>
        </p:spPr>
      </p:pic>
      <p:pic>
        <p:nvPicPr>
          <p:cNvPr id="8" name="Picture 7"/>
          <p:cNvPicPr/>
          <p:nvPr/>
        </p:nvPicPr>
        <p:blipFill>
          <a:blip r:embed="rId3"/>
          <a:stretch>
            <a:fillRect/>
          </a:stretch>
        </p:blipFill>
        <p:spPr>
          <a:xfrm>
            <a:off x="6201508" y="2883877"/>
            <a:ext cx="5731510" cy="3631174"/>
          </a:xfrm>
          <a:prstGeom prst="rect">
            <a:avLst/>
          </a:prstGeom>
        </p:spPr>
      </p:pic>
      <p:sp>
        <p:nvSpPr>
          <p:cNvPr id="9" name="Rectangle 8"/>
          <p:cNvSpPr/>
          <p:nvPr/>
        </p:nvSpPr>
        <p:spPr>
          <a:xfrm>
            <a:off x="582582" y="334484"/>
            <a:ext cx="11023794" cy="923330"/>
          </a:xfrm>
          <a:prstGeom prst="rect">
            <a:avLst/>
          </a:prstGeom>
        </p:spPr>
        <p:txBody>
          <a:bodyPr wrap="square">
            <a:spAutoFit/>
          </a:bodyPr>
          <a:lstStyle/>
          <a:p>
            <a:pPr algn="just"/>
            <a:r>
              <a:rPr lang="en-US">
                <a:solidFill>
                  <a:schemeClr val="bg1"/>
                </a:solidFill>
                <a:latin typeface="Times New Roman" panose="02020603050405020304" pitchFamily="18" charset="0"/>
                <a:ea typeface="Arial" panose="020B0604020202020204" pitchFamily="34" charset="0"/>
              </a:rPr>
              <a:t>Form giao diện quản lý bảng công chi tiết có các chức năng như thêm, sửa, xóa có thể sư dụng để thêm mới thông tin hay sửa xóa thông tin ban đầu nếu có sai sót, chức năng lưu lại thông tin khi thay đổi cho từng giáo viên (nhân viên) và chức năng xem bảng công có thể xem bảng công của giáo viên (nhân viên) nhà trường.</a:t>
            </a:r>
            <a:endParaRPr lang="vi-VN"/>
          </a:p>
        </p:txBody>
      </p:sp>
    </p:spTree>
    <p:extLst>
      <p:ext uri="{BB962C8B-B14F-4D97-AF65-F5344CB8AC3E}">
        <p14:creationId xmlns:p14="http://schemas.microsoft.com/office/powerpoint/2010/main" val="2836293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61961" y="219734"/>
            <a:ext cx="11653373" cy="5984118"/>
          </a:xfrm>
          <a:prstGeom prst="rect">
            <a:avLst/>
          </a:prstGeom>
        </p:spPr>
      </p:pic>
      <p:sp>
        <p:nvSpPr>
          <p:cNvPr id="4" name="Rectangle 3"/>
          <p:cNvSpPr/>
          <p:nvPr/>
        </p:nvSpPr>
        <p:spPr>
          <a:xfrm>
            <a:off x="3949752" y="6311091"/>
            <a:ext cx="4325223" cy="400110"/>
          </a:xfrm>
          <a:prstGeom prst="rect">
            <a:avLst/>
          </a:prstGeom>
        </p:spPr>
        <p:txBody>
          <a:bodyPr wrap="none">
            <a:spAutoFit/>
          </a:bodyPr>
          <a:lstStyle/>
          <a:p>
            <a:r>
              <a:rPr lang="vi-VN" sz="2000" b="1">
                <a:solidFill>
                  <a:schemeClr val="bg1"/>
                </a:solidFill>
                <a:latin typeface="Times New Roman" panose="02020603050405020304" pitchFamily="18" charset="0"/>
                <a:ea typeface="Arial" panose="020B0604020202020204" pitchFamily="34" charset="0"/>
              </a:rPr>
              <a:t>Giao diện form Bảng lương nhân viên</a:t>
            </a:r>
            <a:endParaRPr lang="vi-VN" sz="2000" b="1">
              <a:solidFill>
                <a:schemeClr val="bg1"/>
              </a:solidFill>
            </a:endParaRPr>
          </a:p>
        </p:txBody>
      </p:sp>
    </p:spTree>
    <p:extLst>
      <p:ext uri="{BB962C8B-B14F-4D97-AF65-F5344CB8AC3E}">
        <p14:creationId xmlns:p14="http://schemas.microsoft.com/office/powerpoint/2010/main" val="2652999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515180" y="1418662"/>
            <a:ext cx="11118801" cy="5179086"/>
          </a:xfrm>
          <a:prstGeom prst="rect">
            <a:avLst/>
          </a:prstGeom>
        </p:spPr>
      </p:pic>
      <p:sp>
        <p:nvSpPr>
          <p:cNvPr id="3" name="Rounded Rectangle 2"/>
          <p:cNvSpPr/>
          <p:nvPr/>
        </p:nvSpPr>
        <p:spPr>
          <a:xfrm>
            <a:off x="316384" y="212573"/>
            <a:ext cx="11584884" cy="1025384"/>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3175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a:solidFill>
                  <a:schemeClr val="bg1"/>
                </a:solidFill>
                <a:latin typeface="+mj-lt"/>
              </a:rPr>
              <a:t>Click button “In”. Xuất hiện mẫu in. Điều chỉnh form trước khi in bằng các công cụ trên thanh tác vụ (nếu muốn). Tiến hành in bảng công chi tiết</a:t>
            </a:r>
            <a:endParaRPr lang="vi-VN" sz="240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4218330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3864" y="209732"/>
            <a:ext cx="8245834" cy="584775"/>
          </a:xfrm>
          <a:prstGeom prst="rect">
            <a:avLst/>
          </a:prstGeom>
          <a:noFill/>
        </p:spPr>
        <p:txBody>
          <a:bodyPr wrap="square" rtlCol="0">
            <a:spAutoFit/>
          </a:bodyPr>
          <a:lstStyle/>
          <a:p>
            <a:pPr algn="ctr"/>
            <a:r>
              <a:rPr lang="en-US" sz="32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Giao diện chức năng quản lý lịch làm việc</a:t>
            </a:r>
            <a:endParaRPr lang="vi-VN" sz="32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385271" y="2047264"/>
            <a:ext cx="11361252" cy="4592687"/>
          </a:xfrm>
          <a:prstGeom prst="rect">
            <a:avLst/>
          </a:prstGeom>
        </p:spPr>
      </p:pic>
      <p:sp>
        <p:nvSpPr>
          <p:cNvPr id="4" name="Rounded Rectangle 3"/>
          <p:cNvSpPr/>
          <p:nvPr/>
        </p:nvSpPr>
        <p:spPr>
          <a:xfrm>
            <a:off x="302318" y="881203"/>
            <a:ext cx="11584884" cy="961665"/>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3175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Lớp GUI sẽ bao gồm các form giao diện có </a:t>
            </a:r>
            <a:r>
              <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rPr>
              <a:t>quản lý khoa , quản lý môn dạy, quản lý khóa dạy, quản lý lớp dạy, quản lý phòng học, quản lý lịch làm việc.</a:t>
            </a:r>
            <a:endParaRPr lang="vi-VN">
              <a:solidFill>
                <a:schemeClr val="bg1"/>
              </a:solidFill>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875654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61962" y="265112"/>
            <a:ext cx="5731510" cy="3035935"/>
          </a:xfrm>
          <a:prstGeom prst="rect">
            <a:avLst/>
          </a:prstGeom>
        </p:spPr>
      </p:pic>
      <p:pic>
        <p:nvPicPr>
          <p:cNvPr id="3" name="Picture 2"/>
          <p:cNvPicPr/>
          <p:nvPr/>
        </p:nvPicPr>
        <p:blipFill>
          <a:blip r:embed="rId3"/>
          <a:stretch>
            <a:fillRect/>
          </a:stretch>
        </p:blipFill>
        <p:spPr>
          <a:xfrm>
            <a:off x="6184462" y="274002"/>
            <a:ext cx="5731510" cy="3027045"/>
          </a:xfrm>
          <a:prstGeom prst="rect">
            <a:avLst/>
          </a:prstGeom>
        </p:spPr>
      </p:pic>
      <p:pic>
        <p:nvPicPr>
          <p:cNvPr id="4" name="Picture 3"/>
          <p:cNvPicPr/>
          <p:nvPr/>
        </p:nvPicPr>
        <p:blipFill>
          <a:blip r:embed="rId4"/>
          <a:stretch>
            <a:fillRect/>
          </a:stretch>
        </p:blipFill>
        <p:spPr>
          <a:xfrm>
            <a:off x="261962" y="3555366"/>
            <a:ext cx="5731510" cy="3039110"/>
          </a:xfrm>
          <a:prstGeom prst="rect">
            <a:avLst/>
          </a:prstGeom>
        </p:spPr>
      </p:pic>
      <p:pic>
        <p:nvPicPr>
          <p:cNvPr id="5" name="Picture 4"/>
          <p:cNvPicPr/>
          <p:nvPr/>
        </p:nvPicPr>
        <p:blipFill>
          <a:blip r:embed="rId5"/>
          <a:stretch>
            <a:fillRect/>
          </a:stretch>
        </p:blipFill>
        <p:spPr>
          <a:xfrm>
            <a:off x="6184462" y="3541298"/>
            <a:ext cx="5731510" cy="3039745"/>
          </a:xfrm>
          <a:prstGeom prst="rect">
            <a:avLst/>
          </a:prstGeom>
        </p:spPr>
      </p:pic>
      <p:sp>
        <p:nvSpPr>
          <p:cNvPr id="6" name="TextBox 5"/>
          <p:cNvSpPr txBox="1"/>
          <p:nvPr/>
        </p:nvSpPr>
        <p:spPr>
          <a:xfrm>
            <a:off x="261962" y="2489982"/>
            <a:ext cx="5731510" cy="369332"/>
          </a:xfrm>
          <a:prstGeom prst="rect">
            <a:avLst/>
          </a:prstGeom>
          <a:solidFill>
            <a:schemeClr val="bg2">
              <a:lumMod val="75000"/>
              <a:alpha val="50000"/>
            </a:schemeClr>
          </a:solidFill>
        </p:spPr>
        <p:txBody>
          <a:bodyPr wrap="square" rtlCol="0">
            <a:spAutoFit/>
          </a:bodyPr>
          <a:lstStyle/>
          <a:p>
            <a:pPr algn="ctr"/>
            <a:r>
              <a:rPr lang="en-US"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rPr>
              <a:t>Form khoa</a:t>
            </a:r>
            <a:endParaRPr lang="vi-VN"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6184462" y="2489982"/>
            <a:ext cx="5731510" cy="369332"/>
          </a:xfrm>
          <a:prstGeom prst="rect">
            <a:avLst/>
          </a:prstGeom>
          <a:solidFill>
            <a:schemeClr val="bg2">
              <a:lumMod val="75000"/>
              <a:alpha val="50000"/>
            </a:schemeClr>
          </a:solidFill>
        </p:spPr>
        <p:txBody>
          <a:bodyPr wrap="square" rtlCol="0">
            <a:spAutoFit/>
          </a:bodyPr>
          <a:lstStyle/>
          <a:p>
            <a:pPr algn="ctr"/>
            <a:r>
              <a:rPr lang="en-US"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rPr>
              <a:t>Form môn dạy</a:t>
            </a:r>
            <a:endParaRPr lang="vi-VN"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endParaRPr>
          </a:p>
        </p:txBody>
      </p:sp>
      <p:sp>
        <p:nvSpPr>
          <p:cNvPr id="8" name="TextBox 7"/>
          <p:cNvSpPr txBox="1"/>
          <p:nvPr/>
        </p:nvSpPr>
        <p:spPr>
          <a:xfrm>
            <a:off x="261962" y="5861539"/>
            <a:ext cx="5731510" cy="369332"/>
          </a:xfrm>
          <a:prstGeom prst="rect">
            <a:avLst/>
          </a:prstGeom>
          <a:solidFill>
            <a:schemeClr val="bg2">
              <a:lumMod val="75000"/>
              <a:alpha val="50000"/>
            </a:schemeClr>
          </a:solidFill>
        </p:spPr>
        <p:txBody>
          <a:bodyPr wrap="square" rtlCol="0">
            <a:spAutoFit/>
          </a:bodyPr>
          <a:lstStyle/>
          <a:p>
            <a:pPr algn="ctr"/>
            <a:r>
              <a:rPr lang="en-US"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rPr>
              <a:t>Form khóa dạy</a:t>
            </a:r>
            <a:endParaRPr lang="vi-VN"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endParaRPr>
          </a:p>
        </p:txBody>
      </p:sp>
      <p:sp>
        <p:nvSpPr>
          <p:cNvPr id="9" name="TextBox 8"/>
          <p:cNvSpPr txBox="1"/>
          <p:nvPr/>
        </p:nvSpPr>
        <p:spPr>
          <a:xfrm>
            <a:off x="6184462" y="5861539"/>
            <a:ext cx="5731510" cy="369332"/>
          </a:xfrm>
          <a:prstGeom prst="rect">
            <a:avLst/>
          </a:prstGeom>
          <a:solidFill>
            <a:schemeClr val="bg2">
              <a:lumMod val="75000"/>
              <a:alpha val="50000"/>
            </a:schemeClr>
          </a:solidFill>
        </p:spPr>
        <p:txBody>
          <a:bodyPr wrap="square" rtlCol="0">
            <a:spAutoFit/>
          </a:bodyPr>
          <a:lstStyle/>
          <a:p>
            <a:pPr algn="ctr"/>
            <a:r>
              <a:rPr lang="en-US"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rPr>
              <a:t>Form lớp dạy</a:t>
            </a:r>
            <a:endParaRPr lang="vi-VN" b="1">
              <a:gradFill>
                <a:gsLst>
                  <a:gs pos="0">
                    <a:schemeClr val="bg1"/>
                  </a:gs>
                  <a:gs pos="15000">
                    <a:srgbClr val="FD7640"/>
                  </a:gs>
                  <a:gs pos="100000">
                    <a:srgbClr val="FC4B04"/>
                  </a:gs>
                </a:gsLst>
                <a:lin ang="16200000" scaled="1"/>
              </a:gradFill>
              <a:effectLst>
                <a:outerShdw blurRad="254000" dist="127000" algn="l" rotWithShape="0">
                  <a:srgbClr val="FC4B04">
                    <a:alpha val="40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9516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5871255" y="992473"/>
            <a:ext cx="6044080" cy="5391921"/>
          </a:xfrm>
          <a:prstGeom prst="roundRect">
            <a:avLst>
              <a:gd name="adj" fmla="val 11710"/>
            </a:avLst>
          </a:prstGeom>
          <a:solidFill>
            <a:srgbClr val="0A0139"/>
          </a:solidFill>
          <a:ln w="25400">
            <a:gradFill>
              <a:gsLst>
                <a:gs pos="0">
                  <a:schemeClr val="accent2"/>
                </a:gs>
                <a:gs pos="100000">
                  <a:schemeClr val="accent2">
                    <a:alpha val="50000"/>
                  </a:schemeClr>
                </a:gs>
              </a:gsLst>
              <a:lin ang="5400000" scaled="1"/>
            </a:gradFill>
          </a:ln>
          <a:effectLst>
            <a:outerShdw blurRad="190500" dist="1016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14" name="Rounded Rectangle 13"/>
          <p:cNvSpPr/>
          <p:nvPr/>
        </p:nvSpPr>
        <p:spPr>
          <a:xfrm>
            <a:off x="323379" y="1375629"/>
            <a:ext cx="5256971" cy="4595869"/>
          </a:xfrm>
          <a:prstGeom prst="roundRect">
            <a:avLst>
              <a:gd name="adj" fmla="val 10239"/>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4" name="TextBox 3"/>
          <p:cNvSpPr txBox="1"/>
          <p:nvPr/>
        </p:nvSpPr>
        <p:spPr>
          <a:xfrm>
            <a:off x="4031771" y="267018"/>
            <a:ext cx="3493272" cy="584775"/>
          </a:xfrm>
          <a:prstGeom prst="rect">
            <a:avLst/>
          </a:prstGeom>
          <a:noFill/>
        </p:spPr>
        <p:txBody>
          <a:bodyPr wrap="square" rtlCol="0">
            <a:spAutoFit/>
          </a:bodyPr>
          <a:lstStyle/>
          <a:p>
            <a:pPr algn="ctr"/>
            <a:r>
              <a:rPr lang="en-US" sz="3200" b="1">
                <a:gradFill>
                  <a:gsLst>
                    <a:gs pos="26000">
                      <a:srgbClr val="FFD24A"/>
                    </a:gs>
                    <a:gs pos="0">
                      <a:schemeClr val="bg1"/>
                    </a:gs>
                    <a:gs pos="100000">
                      <a:srgbClr val="FFC000"/>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Lí do chọn đề tài</a:t>
            </a:r>
            <a:endParaRPr lang="vi-VN" sz="3200" b="1">
              <a:gradFill>
                <a:gsLst>
                  <a:gs pos="26000">
                    <a:srgbClr val="FFD24A"/>
                  </a:gs>
                  <a:gs pos="0">
                    <a:schemeClr val="bg1"/>
                  </a:gs>
                  <a:gs pos="100000">
                    <a:srgbClr val="FFC000"/>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sp>
        <p:nvSpPr>
          <p:cNvPr id="5" name="Rectangle 4"/>
          <p:cNvSpPr/>
          <p:nvPr/>
        </p:nvSpPr>
        <p:spPr>
          <a:xfrm>
            <a:off x="614284" y="1502397"/>
            <a:ext cx="4675163" cy="4342335"/>
          </a:xfrm>
          <a:prstGeom prst="rect">
            <a:avLst/>
          </a:prstGeom>
        </p:spPr>
        <p:txBody>
          <a:bodyPr wrap="square">
            <a:spAutoFit/>
          </a:bodyPr>
          <a:lstStyle/>
          <a:p>
            <a:pPr indent="457200" algn="just">
              <a:lnSpc>
                <a:spcPct val="150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Một trong những lý do quan trọng khiến nhóm em quyết định tập trung vào phần mềm chấm công là nhu cầu thực tiễn trong việc quản lý tài nguyên nhân sự. Phần mềm chấm công sẽ cung cấp một cơ sở dữ liệu toàn diện và tự động hóa quá trình ghi nhận thời gian làm việc của nhân viên. Điều này giúp loại bỏ những sai sót do ghi chép thủ công, từ đó tăng cường tính chính xác và minh bạch trong việc tính lương và phúc lợi cho nhân viên.</a:t>
            </a:r>
            <a:endParaRPr lang="vi-VN" sz="1400">
              <a:solidFill>
                <a:schemeClr val="bg1"/>
              </a:solidFill>
              <a:ea typeface="Arial" panose="020B0604020202020204" pitchFamily="34" charset="0"/>
              <a:cs typeface="Times New Roman" panose="02020603050405020304" pitchFamily="18" charset="0"/>
            </a:endParaRPr>
          </a:p>
        </p:txBody>
      </p:sp>
      <p:sp>
        <p:nvSpPr>
          <p:cNvPr id="7" name="Rectangle 6"/>
          <p:cNvSpPr/>
          <p:nvPr/>
        </p:nvSpPr>
        <p:spPr>
          <a:xfrm>
            <a:off x="6058487" y="1062809"/>
            <a:ext cx="5547360" cy="5180905"/>
          </a:xfrm>
          <a:prstGeom prst="rect">
            <a:avLst/>
          </a:prstGeom>
        </p:spPr>
        <p:txBody>
          <a:bodyPr wrap="square">
            <a:spAutoFit/>
          </a:bodyPr>
          <a:lstStyle/>
          <a:p>
            <a:pPr indent="457200" algn="just">
              <a:lnSpc>
                <a:spcPct val="150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Tiếp theo, việc sử dụng phần mềm chấm công sẽ giúp tăng cường hiệu suất lao động và quản lý thời gian hiệu quả. Nhà quản lý có thể dễ dàng xem thông tin về thời gian làm việc, nghỉ phép và làm thêm giờ của từng nhân viên. Điều này giúp họ đưa ra quyết định chiến lược về phân công công việc, phát triển kế hoạch làm việc hợp lý và tạo điều kiện thuận lợi cho nhân viên để phát huy tối đa năng lực và năng suất.</a:t>
            </a:r>
            <a:endParaRPr lang="vi-VN" sz="1400">
              <a:solidFill>
                <a:schemeClr val="bg1"/>
              </a:solidFill>
              <a:ea typeface="Arial" panose="020B0604020202020204" pitchFamily="34" charset="0"/>
              <a:cs typeface="Times New Roman" panose="02020603050405020304" pitchFamily="18" charset="0"/>
            </a:endParaRPr>
          </a:p>
          <a:p>
            <a:pPr indent="457200" algn="just">
              <a:lnSpc>
                <a:spcPct val="150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Tóm lại, chúng tôi chọn đề tài phần mềm chấm công không chỉ vì nhu cầu thực tiễn trong quản lý nhân sự mà còn hy vọng đóng góp vào sự phát triển và cải thiện toàn diện của các tổ chức và doanh nghiệp.</a:t>
            </a:r>
            <a:endParaRPr lang="vi-VN" sz="1400">
              <a:solidFill>
                <a:schemeClr val="bg1"/>
              </a:solidFill>
              <a:ea typeface="Arial" panose="020B0604020202020204" pitchFamily="34" charset="0"/>
              <a:cs typeface="Times New Roman" panose="02020603050405020304" pitchFamily="18" charset="0"/>
            </a:endParaRPr>
          </a:p>
        </p:txBody>
      </p:sp>
      <p:sp>
        <p:nvSpPr>
          <p:cNvPr id="9" name="TextBox 8"/>
          <p:cNvSpPr txBox="1"/>
          <p:nvPr/>
        </p:nvSpPr>
        <p:spPr>
          <a:xfrm>
            <a:off x="4031771" y="-1990845"/>
            <a:ext cx="3493272" cy="523220"/>
          </a:xfrm>
          <a:prstGeom prst="rect">
            <a:avLst/>
          </a:prstGeom>
          <a:noFill/>
        </p:spPr>
        <p:txBody>
          <a:bodyPr wrap="square" rtlCol="0">
            <a:spAutoFit/>
          </a:bodyPr>
          <a:lstStyle/>
          <a:p>
            <a:pPr algn="ctr"/>
            <a:r>
              <a:rPr lang="en-US" sz="2800" b="1">
                <a:solidFill>
                  <a:schemeClr val="bg1"/>
                </a:solidFill>
                <a:effectLst>
                  <a:outerShdw blurRad="381000" sx="102000" sy="102000" algn="ctr" rotWithShape="0">
                    <a:schemeClr val="bg1">
                      <a:alpha val="26000"/>
                    </a:schemeClr>
                  </a:outerShdw>
                </a:effectLst>
                <a:latin typeface="Times New Roman" panose="02020603050405020304" pitchFamily="18" charset="0"/>
                <a:cs typeface="Times New Roman" panose="02020603050405020304" pitchFamily="18" charset="0"/>
              </a:rPr>
              <a:t>TÊN</a:t>
            </a:r>
            <a:r>
              <a:rPr lang="en-US" sz="2800">
                <a:solidFill>
                  <a:schemeClr val="bg1"/>
                </a:solidFill>
              </a:rPr>
              <a:t> </a:t>
            </a:r>
            <a:r>
              <a:rPr lang="en-US" sz="2800" b="1">
                <a:gradFill>
                  <a:gsLst>
                    <a:gs pos="0">
                      <a:srgbClr val="FF9900"/>
                    </a:gs>
                    <a:gs pos="100000">
                      <a:srgbClr val="FF9900"/>
                    </a:gs>
                  </a:gsLst>
                  <a:lin ang="16200000" scaled="1"/>
                </a:gradFill>
                <a:effectLst>
                  <a:outerShdw blurRad="63500" sx="102000" sy="102000" algn="ctr" rotWithShape="0">
                    <a:srgbClr val="FF9900">
                      <a:alpha val="40000"/>
                    </a:srgbClr>
                  </a:outerShdw>
                </a:effectLst>
                <a:latin typeface="Times New Roman" panose="02020603050405020304" pitchFamily="18" charset="0"/>
                <a:cs typeface="Times New Roman" panose="02020603050405020304" pitchFamily="18" charset="0"/>
              </a:rPr>
              <a:t>THÀNH VIÊN</a:t>
            </a:r>
            <a:endParaRPr lang="vi-VN" sz="2800" b="1">
              <a:gradFill>
                <a:gsLst>
                  <a:gs pos="0">
                    <a:srgbClr val="FF9900"/>
                  </a:gs>
                  <a:gs pos="100000">
                    <a:srgbClr val="FF9900"/>
                  </a:gs>
                </a:gsLst>
                <a:lin ang="16200000" scaled="1"/>
              </a:gradFill>
              <a:effectLst>
                <a:outerShdw blurRad="63500" sx="102000" sy="102000" algn="ctr" rotWithShape="0">
                  <a:srgbClr val="FF9900">
                    <a:alpha val="40000"/>
                  </a:srgbClr>
                </a:outerShdw>
              </a:effectLst>
              <a:latin typeface="Times New Roman" panose="02020603050405020304" pitchFamily="18" charset="0"/>
              <a:cs typeface="Times New Roman" panose="02020603050405020304" pitchFamily="18" charset="0"/>
            </a:endParaRPr>
          </a:p>
        </p:txBody>
      </p:sp>
      <p:sp>
        <p:nvSpPr>
          <p:cNvPr id="10" name="Parallelogram 9"/>
          <p:cNvSpPr/>
          <p:nvPr/>
        </p:nvSpPr>
        <p:spPr>
          <a:xfrm>
            <a:off x="-5165059" y="1277190"/>
            <a:ext cx="4578776" cy="387949"/>
          </a:xfrm>
          <a:prstGeom prst="parallelogram">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Parallelogram 10"/>
          <p:cNvSpPr/>
          <p:nvPr/>
        </p:nvSpPr>
        <p:spPr>
          <a:xfrm>
            <a:off x="13620750" y="1251840"/>
            <a:ext cx="4578776" cy="387949"/>
          </a:xfrm>
          <a:prstGeom prst="parallelogram">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Isosceles Triangle 11"/>
          <p:cNvSpPr/>
          <p:nvPr/>
        </p:nvSpPr>
        <p:spPr>
          <a:xfrm>
            <a:off x="0" y="8774148"/>
            <a:ext cx="3181350" cy="4514850"/>
          </a:xfrm>
          <a:prstGeom prst="triangle">
            <a:avLst>
              <a:gd name="adj" fmla="val 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Isosceles Triangle 12"/>
          <p:cNvSpPr/>
          <p:nvPr/>
        </p:nvSpPr>
        <p:spPr>
          <a:xfrm flipH="1">
            <a:off x="9010650" y="8774148"/>
            <a:ext cx="3181350" cy="4514850"/>
          </a:xfrm>
          <a:prstGeom prst="triangle">
            <a:avLst>
              <a:gd name="adj" fmla="val 0"/>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78888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472976" y="1432731"/>
            <a:ext cx="11245411" cy="5150949"/>
          </a:xfrm>
          <a:prstGeom prst="rect">
            <a:avLst/>
          </a:prstGeom>
        </p:spPr>
      </p:pic>
      <p:sp>
        <p:nvSpPr>
          <p:cNvPr id="3" name="Rounded Rectangle 2"/>
          <p:cNvSpPr/>
          <p:nvPr/>
        </p:nvSpPr>
        <p:spPr>
          <a:xfrm>
            <a:off x="303558" y="234089"/>
            <a:ext cx="11584884" cy="961665"/>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3175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Aft>
                <a:spcPts val="800"/>
              </a:spcAft>
            </a:pPr>
            <a:r>
              <a:rPr lang="vi-VN">
                <a:latin typeface="+mj-lt"/>
              </a:rPr>
              <a:t>Click button “Lịch làm việc” giao diện xuất hiện danh sách các môn dạy hiện có. Các button “Lưu”, “Hủy” sẽ bị ẩn do chưa xuất hiện thêm thao tác nào.</a:t>
            </a:r>
            <a:endParaRPr lang="vi-VN">
              <a:solidFill>
                <a:schemeClr val="bg1"/>
              </a:solidFill>
              <a:latin typeface="+mj-lt"/>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41391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03558" y="234089"/>
            <a:ext cx="11584884" cy="877259"/>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190500" dist="3175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a:latin typeface="+mj-lt"/>
              </a:rPr>
              <a:t>Click button “In”. Xuất hiện mẫu in. Điều chỉnh form trước khi in bằng các công cụ trên thanh tác vụ (nếu muốn). Tiến hành in </a:t>
            </a:r>
            <a:r>
              <a:rPr lang="en-US">
                <a:latin typeface="+mj-lt"/>
              </a:rPr>
              <a:t>lịch làm việc</a:t>
            </a:r>
            <a:endParaRPr lang="vi-VN">
              <a:latin typeface="+mj-lt"/>
            </a:endParaRPr>
          </a:p>
        </p:txBody>
      </p:sp>
      <p:pic>
        <p:nvPicPr>
          <p:cNvPr id="3" name="Picture 2"/>
          <p:cNvPicPr/>
          <p:nvPr/>
        </p:nvPicPr>
        <p:blipFill>
          <a:blip r:embed="rId2"/>
          <a:stretch>
            <a:fillRect/>
          </a:stretch>
        </p:blipFill>
        <p:spPr>
          <a:xfrm>
            <a:off x="487045" y="1298501"/>
            <a:ext cx="11175072" cy="5299247"/>
          </a:xfrm>
          <a:prstGeom prst="rect">
            <a:avLst/>
          </a:prstGeom>
        </p:spPr>
      </p:pic>
    </p:spTree>
    <p:extLst>
      <p:ext uri="{BB962C8B-B14F-4D97-AF65-F5344CB8AC3E}">
        <p14:creationId xmlns:p14="http://schemas.microsoft.com/office/powerpoint/2010/main" val="1549558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1180" y="751658"/>
            <a:ext cx="3581900" cy="5410955"/>
          </a:xfrm>
          <a:prstGeom prst="rect">
            <a:avLst/>
          </a:prstGeom>
        </p:spPr>
      </p:pic>
      <p:pic>
        <p:nvPicPr>
          <p:cNvPr id="4" name="Picture 3"/>
          <p:cNvPicPr>
            <a:picLocks noChangeAspect="1"/>
          </p:cNvPicPr>
          <p:nvPr/>
        </p:nvPicPr>
        <p:blipFill>
          <a:blip r:embed="rId3"/>
          <a:stretch>
            <a:fillRect/>
          </a:stretch>
        </p:blipFill>
        <p:spPr>
          <a:xfrm>
            <a:off x="8157939" y="751657"/>
            <a:ext cx="3434305" cy="5410955"/>
          </a:xfrm>
          <a:prstGeom prst="rect">
            <a:avLst/>
          </a:prstGeom>
        </p:spPr>
      </p:pic>
      <p:sp>
        <p:nvSpPr>
          <p:cNvPr id="5" name="Rounded Rectangle 4"/>
          <p:cNvSpPr/>
          <p:nvPr/>
        </p:nvSpPr>
        <p:spPr>
          <a:xfrm>
            <a:off x="4680763" y="3297910"/>
            <a:ext cx="3000197" cy="2315100"/>
          </a:xfrm>
          <a:prstGeom prst="roundRect">
            <a:avLst>
              <a:gd name="adj" fmla="val 11168"/>
            </a:avLst>
          </a:prstGeom>
          <a:solidFill>
            <a:srgbClr val="0A0139"/>
          </a:solidFill>
          <a:ln w="25400">
            <a:gradFill>
              <a:gsLst>
                <a:gs pos="0">
                  <a:schemeClr val="accent2"/>
                </a:gs>
                <a:gs pos="100000">
                  <a:schemeClr val="accent2">
                    <a:alpha val="50000"/>
                  </a:schemeClr>
                </a:gs>
              </a:gsLst>
              <a:lin ang="5400000" scaled="1"/>
            </a:gradFill>
          </a:ln>
          <a:effectLst>
            <a:outerShdw blurRad="381000" dist="1524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atin typeface="Times New Roman" panose="02020603050405020304" pitchFamily="18" charset="0"/>
                <a:cs typeface="Times New Roman" panose="02020603050405020304" pitchFamily="18" charset="0"/>
              </a:rPr>
              <a:t>Chức năng đã được thiết lập đến ngày sinh nhật của nhân viên , ngày đó sẽ được thông báo , và được ghim thông báo trên thanh bên phải hiển thị trên giao diện</a:t>
            </a:r>
            <a:endParaRPr lang="vi-VN" sz="2400">
              <a:latin typeface="Times New Roman" panose="02020603050405020304" pitchFamily="18" charset="0"/>
              <a:cs typeface="Times New Roman" panose="02020603050405020304" pitchFamily="18" charset="0"/>
            </a:endParaRPr>
          </a:p>
        </p:txBody>
      </p:sp>
      <p:sp>
        <p:nvSpPr>
          <p:cNvPr id="6" name="TextBox 5"/>
          <p:cNvSpPr txBox="1"/>
          <p:nvPr/>
        </p:nvSpPr>
        <p:spPr>
          <a:xfrm>
            <a:off x="4637290" y="1173689"/>
            <a:ext cx="3056438" cy="1569660"/>
          </a:xfrm>
          <a:prstGeom prst="rect">
            <a:avLst/>
          </a:prstGeom>
          <a:noFill/>
        </p:spPr>
        <p:txBody>
          <a:bodyPr wrap="square" rtlCol="0">
            <a:spAutoFit/>
          </a:bodyPr>
          <a:lstStyle/>
          <a:p>
            <a:pPr algn="ctr"/>
            <a:r>
              <a:rPr lang="en-US" sz="32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Giao diện chức năng quản lý thông báo</a:t>
            </a:r>
            <a:endParaRPr lang="vi-VN" sz="32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3299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9857" y="2875879"/>
            <a:ext cx="9261590" cy="1107996"/>
          </a:xfrm>
          <a:prstGeom prst="rect">
            <a:avLst/>
          </a:prstGeom>
          <a:noFill/>
        </p:spPr>
        <p:txBody>
          <a:bodyPr wrap="square" rtlCol="0">
            <a:spAutoFit/>
          </a:bodyPr>
          <a:lstStyle/>
          <a:p>
            <a:pPr algn="ctr"/>
            <a:r>
              <a:rPr lang="en-US" sz="6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Thanks for watching</a:t>
            </a:r>
            <a:endParaRPr lang="vi-VN" sz="6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608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77039" y="1419029"/>
            <a:ext cx="4609361" cy="4385654"/>
          </a:xfrm>
          <a:prstGeom prst="roundRect">
            <a:avLst>
              <a:gd name="adj" fmla="val 11214"/>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6" name="Rounded Rectangle 5"/>
          <p:cNvSpPr/>
          <p:nvPr/>
        </p:nvSpPr>
        <p:spPr>
          <a:xfrm>
            <a:off x="5869008" y="1012533"/>
            <a:ext cx="5455487" cy="5008439"/>
          </a:xfrm>
          <a:prstGeom prst="roundRect">
            <a:avLst>
              <a:gd name="adj" fmla="val 12173"/>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 name="TextBox 1"/>
          <p:cNvSpPr txBox="1"/>
          <p:nvPr/>
        </p:nvSpPr>
        <p:spPr>
          <a:xfrm>
            <a:off x="4031771" y="267018"/>
            <a:ext cx="3493272" cy="584775"/>
          </a:xfrm>
          <a:prstGeom prst="rect">
            <a:avLst/>
          </a:prstGeom>
          <a:noFill/>
        </p:spPr>
        <p:txBody>
          <a:bodyPr wrap="square" rtlCol="0">
            <a:spAutoFit/>
          </a:bodyPr>
          <a:lstStyle/>
          <a:p>
            <a:pPr algn="ctr"/>
            <a:r>
              <a:rPr lang="en-US" sz="3200" b="1">
                <a:gradFill>
                  <a:gsLst>
                    <a:gs pos="26000">
                      <a:srgbClr val="FFD24A"/>
                    </a:gs>
                    <a:gs pos="0">
                      <a:schemeClr val="bg1"/>
                    </a:gs>
                    <a:gs pos="100000">
                      <a:srgbClr val="FFC000"/>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Mục tiêu đề tài</a:t>
            </a:r>
            <a:endParaRPr lang="vi-VN" sz="3200" b="1">
              <a:gradFill>
                <a:gsLst>
                  <a:gs pos="26000">
                    <a:srgbClr val="FFD24A"/>
                  </a:gs>
                  <a:gs pos="0">
                    <a:schemeClr val="bg1"/>
                  </a:gs>
                  <a:gs pos="100000">
                    <a:srgbClr val="FFC000"/>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1104900" y="1406428"/>
            <a:ext cx="4025900" cy="4247317"/>
          </a:xfrm>
          <a:prstGeom prst="rect">
            <a:avLst/>
          </a:prstGeom>
        </p:spPr>
        <p:txBody>
          <a:bodyPr wrap="square">
            <a:spAutoFit/>
          </a:bodyPr>
          <a:lstStyle/>
          <a:p>
            <a:pPr indent="457200" algn="just">
              <a:lnSpc>
                <a:spcPct val="150000"/>
              </a:lnSpc>
              <a:spcAft>
                <a:spcPts val="800"/>
              </a:spcAft>
            </a:pPr>
            <a:r>
              <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rPr>
              <a:t>Mục tiêu của nhóm em trong việc lựa chọn đề tài "Phần mềm ứng dụng chấm công" là giải quyết các thách thức đang tồn tại trong việc quản lý nhân sự và tối ưu hóa hiệu suất lao động trong các tổ chức và doanh nghiệp. Mục tiêu lớn hơn cả là xây dựng một ứng dụng chấm công đáng tin cậy, linh hoạt và hiệu quả, giúp tạo ra sự thay đổi tích cực và cải thiện trong quản lý nhân lực toàn diện.</a:t>
            </a:r>
            <a:endParaRPr lang="vi-VN" sz="1400">
              <a:solidFill>
                <a:schemeClr val="bg1"/>
              </a:solidFill>
              <a:ea typeface="Arial" panose="020B0604020202020204" pitchFamily="34" charset="0"/>
              <a:cs typeface="Times New Roman" panose="02020603050405020304" pitchFamily="18" charset="0"/>
            </a:endParaRPr>
          </a:p>
        </p:txBody>
      </p:sp>
      <p:sp>
        <p:nvSpPr>
          <p:cNvPr id="4" name="Rectangle 3"/>
          <p:cNvSpPr/>
          <p:nvPr/>
        </p:nvSpPr>
        <p:spPr>
          <a:xfrm>
            <a:off x="6123747" y="1255489"/>
            <a:ext cx="4940300" cy="4549194"/>
          </a:xfrm>
          <a:prstGeom prst="rect">
            <a:avLst/>
          </a:prstGeom>
        </p:spPr>
        <p:txBody>
          <a:bodyPr wrap="square">
            <a:spAutoFit/>
          </a:bodyPr>
          <a:lstStyle/>
          <a:p>
            <a:pPr algn="just">
              <a:lnSpc>
                <a:spcPct val="107000"/>
              </a:lnSpc>
              <a:spcAft>
                <a:spcPts val="800"/>
              </a:spcAft>
            </a:pPr>
            <a:r>
              <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rPr>
              <a:t>Mục tiêu chính đầu tiên của đề tài này là cải thiện tính chính xác và minh bạch trong quá trình quản lý thời gian làm việc và tính lương của nhân viên. </a:t>
            </a:r>
            <a:endPar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just">
              <a:lnSpc>
                <a:spcPct val="107000"/>
              </a:lnSpc>
              <a:spcAft>
                <a:spcPts val="800"/>
              </a:spcAft>
            </a:pPr>
            <a:r>
              <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rPr>
              <a:t>Mục tiêu thứ hai của chúng tôi là tăng cường hiệu suất lao động và quản lý thời gian hiệu quả trong tổ chức. </a:t>
            </a:r>
            <a:endPar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just">
              <a:lnSpc>
                <a:spcPct val="107000"/>
              </a:lnSpc>
              <a:spcAft>
                <a:spcPts val="800"/>
              </a:spcAft>
            </a:pPr>
            <a:r>
              <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rPr>
              <a:t>Mục tiêu tiếp theo của đề tài này là đảm bảo tuân thủ các quy định và pháp luật lao động. Phần mềm chấm công sẽ tích hợp các quy tắc và quy định về giờ làm việc tối đa, làm thêm giờ, nghỉ phép, và các quy định khác liên quan đến lao động. </a:t>
            </a:r>
            <a:endPar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just">
              <a:lnSpc>
                <a:spcPct val="107000"/>
              </a:lnSpc>
              <a:spcAft>
                <a:spcPts val="800"/>
              </a:spcAft>
            </a:pPr>
            <a:r>
              <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rPr>
              <a:t>Mục tiêu cuối cùng của dự án nghiên cứu này là đóng góp vào sự phát triển và cải tiến toàn diện trong quản lý nhân lực thông qua công nghệ. </a:t>
            </a:r>
            <a:endPar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806260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64325" y="1938333"/>
            <a:ext cx="4537673" cy="4054501"/>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6" name="Rounded Rectangle 5"/>
          <p:cNvSpPr/>
          <p:nvPr/>
        </p:nvSpPr>
        <p:spPr>
          <a:xfrm>
            <a:off x="5767758" y="1596157"/>
            <a:ext cx="5486400" cy="4649894"/>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 name="TextBox 1"/>
          <p:cNvSpPr txBox="1"/>
          <p:nvPr/>
        </p:nvSpPr>
        <p:spPr>
          <a:xfrm>
            <a:off x="3231670" y="343218"/>
            <a:ext cx="5188429" cy="1077218"/>
          </a:xfrm>
          <a:prstGeom prst="rect">
            <a:avLst/>
          </a:prstGeom>
          <a:noFill/>
        </p:spPr>
        <p:txBody>
          <a:bodyPr wrap="square" rtlCol="0">
            <a:spAutoFit/>
          </a:bodyPr>
          <a:lstStyle/>
          <a:p>
            <a:pPr algn="ctr"/>
            <a:r>
              <a:rPr lang="en-US" sz="3200" b="1">
                <a:gradFill>
                  <a:gsLst>
                    <a:gs pos="26000">
                      <a:srgbClr val="FFD24A"/>
                    </a:gs>
                    <a:gs pos="0">
                      <a:schemeClr val="bg1"/>
                    </a:gs>
                    <a:gs pos="100000">
                      <a:srgbClr val="FFC000"/>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Mô tả bài toán và các chức năng của ứng dụng</a:t>
            </a:r>
            <a:endParaRPr lang="vi-VN" sz="3200" b="1">
              <a:gradFill>
                <a:gsLst>
                  <a:gs pos="26000">
                    <a:srgbClr val="FFD24A"/>
                  </a:gs>
                  <a:gs pos="0">
                    <a:schemeClr val="bg1"/>
                  </a:gs>
                  <a:gs pos="100000">
                    <a:srgbClr val="FFC000"/>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1073252" y="2187002"/>
            <a:ext cx="4165600" cy="3380413"/>
          </a:xfrm>
          <a:prstGeom prst="rect">
            <a:avLst/>
          </a:prstGeom>
        </p:spPr>
        <p:txBody>
          <a:bodyPr wrap="square">
            <a:spAutoFit/>
          </a:bodyPr>
          <a:lstStyle/>
          <a:p>
            <a:pPr algn="just">
              <a:lnSpc>
                <a:spcPct val="150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Mô tả bài toán "Xây dựng ứng dụng chấm công cho giáo viên Trường Cao đẳng Công Nghệ Bách Khoa Hà Nội":</a:t>
            </a:r>
          </a:p>
          <a:p>
            <a:pPr algn="just"/>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Bài toán này đề cập đến việc phát triển một ứng dụng chấm công dành cho giáo viên tại Trường Cao đẳng Công Nghệ Bách Khoa Hà Nội. Ứng dụng này nhằm tối ưu hóa việc quản lý thời gian làm việc và tính lương của giáo viên, đồng thời cải thiện hiệu quả quản lý nhân sự của trường.</a:t>
            </a:r>
            <a:endParaRPr lang="vi-VN">
              <a:solidFill>
                <a:schemeClr val="bg1"/>
              </a:solidFill>
              <a:latin typeface="Times New Roman" panose="02020603050405020304" pitchFamily="18" charset="0"/>
              <a:cs typeface="Times New Roman" panose="02020603050405020304" pitchFamily="18" charset="0"/>
            </a:endParaRPr>
          </a:p>
        </p:txBody>
      </p:sp>
      <p:sp>
        <p:nvSpPr>
          <p:cNvPr id="4" name="Rectangle 3"/>
          <p:cNvSpPr/>
          <p:nvPr/>
        </p:nvSpPr>
        <p:spPr>
          <a:xfrm>
            <a:off x="6052528" y="1900958"/>
            <a:ext cx="5016501" cy="4164602"/>
          </a:xfrm>
          <a:prstGeom prst="rect">
            <a:avLst/>
          </a:prstGeom>
        </p:spPr>
        <p:txBody>
          <a:bodyPr wrap="square">
            <a:spAutoFit/>
          </a:bodyPr>
          <a:lstStyle/>
          <a:p>
            <a:pPr algn="just">
              <a:lnSpc>
                <a:spcPct val="107000"/>
              </a:lnSpc>
              <a:spcAft>
                <a:spcPts val="800"/>
              </a:spcAft>
            </a:pPr>
            <a:r>
              <a:rPr lang="vi-VN">
                <a:solidFill>
                  <a:schemeClr val="bg1"/>
                </a:solidFill>
                <a:latin typeface="+mj-lt"/>
                <a:ea typeface="Arial" panose="020B0604020202020204" pitchFamily="34" charset="0"/>
                <a:cs typeface="Times New Roman" panose="02020603050405020304" pitchFamily="18" charset="0"/>
              </a:rPr>
              <a:t>_ Điểm danh và ghi chép thời gian làm việc</a:t>
            </a:r>
          </a:p>
          <a:p>
            <a:pPr algn="just">
              <a:lnSpc>
                <a:spcPct val="107000"/>
              </a:lnSpc>
              <a:spcAft>
                <a:spcPts val="800"/>
              </a:spcAft>
            </a:pPr>
            <a:r>
              <a:rPr lang="vi-VN">
                <a:solidFill>
                  <a:schemeClr val="bg1"/>
                </a:solidFill>
                <a:latin typeface="+mj-lt"/>
                <a:ea typeface="Arial" panose="020B0604020202020204" pitchFamily="34" charset="0"/>
                <a:cs typeface="Times New Roman" panose="02020603050405020304" pitchFamily="18" charset="0"/>
              </a:rPr>
              <a:t>_ Tính toán lương tự động</a:t>
            </a:r>
          </a:p>
          <a:p>
            <a:pPr algn="just">
              <a:lnSpc>
                <a:spcPct val="107000"/>
              </a:lnSpc>
              <a:spcAft>
                <a:spcPts val="800"/>
              </a:spcAft>
            </a:pPr>
            <a:r>
              <a:rPr lang="vi-VN">
                <a:solidFill>
                  <a:schemeClr val="bg1"/>
                </a:solidFill>
                <a:latin typeface="+mj-lt"/>
                <a:ea typeface="Arial" panose="020B0604020202020204" pitchFamily="34" charset="0"/>
                <a:cs typeface="Times New Roman" panose="02020603050405020304" pitchFamily="18" charset="0"/>
              </a:rPr>
              <a:t>_ Quản lý thông tin cá nhân và hồ sơ giáo viên</a:t>
            </a:r>
          </a:p>
          <a:p>
            <a:pPr algn="just">
              <a:lnSpc>
                <a:spcPct val="107000"/>
              </a:lnSpc>
              <a:spcAft>
                <a:spcPts val="800"/>
              </a:spcAft>
            </a:pPr>
            <a:r>
              <a:rPr lang="vi-VN">
                <a:solidFill>
                  <a:schemeClr val="bg1"/>
                </a:solidFill>
                <a:latin typeface="+mj-lt"/>
                <a:ea typeface="Arial" panose="020B0604020202020204" pitchFamily="34" charset="0"/>
                <a:cs typeface="Times New Roman" panose="02020603050405020304" pitchFamily="18" charset="0"/>
              </a:rPr>
              <a:t>_ Báo cáo và phân tích</a:t>
            </a:r>
          </a:p>
          <a:p>
            <a:pPr algn="just">
              <a:lnSpc>
                <a:spcPct val="107000"/>
              </a:lnSpc>
              <a:spcAft>
                <a:spcPts val="800"/>
              </a:spcAft>
            </a:pPr>
            <a:r>
              <a:rPr lang="vi-VN">
                <a:solidFill>
                  <a:schemeClr val="bg1"/>
                </a:solidFill>
                <a:latin typeface="+mj-lt"/>
                <a:ea typeface="Arial" panose="020B0604020202020204" pitchFamily="34" charset="0"/>
                <a:cs typeface="Times New Roman" panose="02020603050405020304" pitchFamily="18" charset="0"/>
              </a:rPr>
              <a:t>_ Bảo mật và quản lý truy cập</a:t>
            </a:r>
          </a:p>
          <a:p>
            <a:pPr marR="0" lvl="0" algn="just">
              <a:lnSpc>
                <a:spcPct val="150000"/>
              </a:lnSpc>
              <a:spcBef>
                <a:spcPts val="0"/>
              </a:spcBef>
              <a:spcAft>
                <a:spcPts val="800"/>
              </a:spcAft>
            </a:pPr>
            <a:r>
              <a:rPr lang="en-US">
                <a:solidFill>
                  <a:schemeClr val="bg1"/>
                </a:solidFill>
                <a:latin typeface="+mj-lt"/>
                <a:ea typeface="Arial" panose="020B0604020202020204" pitchFamily="34" charset="0"/>
                <a:cs typeface="Times New Roman" panose="02020603050405020304" pitchFamily="18" charset="0"/>
              </a:rPr>
              <a:t>Ứ</a:t>
            </a:r>
            <a:r>
              <a:rPr lang="vi-VN">
                <a:solidFill>
                  <a:schemeClr val="bg1"/>
                </a:solidFill>
                <a:latin typeface="+mj-lt"/>
                <a:ea typeface="Arial" panose="020B0604020202020204" pitchFamily="34" charset="0"/>
                <a:cs typeface="Times New Roman" panose="02020603050405020304" pitchFamily="18" charset="0"/>
              </a:rPr>
              <a:t>ng dụng chấm công cho giáo viên Trường Cao đẳng Công Nghệ Bách Khoa Hà Nội sẽ là một công cụ hiệu quả giúp tối ưu hóa quản lý thời gian làm việc và tính lương, từ đó tạo ra sự minh bạch, chính xác và tiện lợi trong quản lý nhân sự của trường.</a:t>
            </a:r>
          </a:p>
        </p:txBody>
      </p:sp>
    </p:spTree>
    <p:extLst>
      <p:ext uri="{BB962C8B-B14F-4D97-AF65-F5344CB8AC3E}">
        <p14:creationId xmlns:p14="http://schemas.microsoft.com/office/powerpoint/2010/main" val="3733537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65583" y="3682824"/>
            <a:ext cx="11479415" cy="2506961"/>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635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5" name="Rounded Rectangle 4"/>
          <p:cNvSpPr/>
          <p:nvPr/>
        </p:nvSpPr>
        <p:spPr>
          <a:xfrm>
            <a:off x="365583" y="1600709"/>
            <a:ext cx="11479415" cy="1536382"/>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5588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2" name="TextBox 1"/>
          <p:cNvSpPr txBox="1"/>
          <p:nvPr/>
        </p:nvSpPr>
        <p:spPr>
          <a:xfrm>
            <a:off x="2349306" y="408645"/>
            <a:ext cx="7174523" cy="646331"/>
          </a:xfrm>
          <a:prstGeom prst="rect">
            <a:avLst/>
          </a:prstGeom>
          <a:noFill/>
        </p:spPr>
        <p:txBody>
          <a:bodyPr wrap="square" rtlCol="0">
            <a:spAutoFit/>
          </a:bodyPr>
          <a:lstStyle/>
          <a:p>
            <a:pPr algn="ctr"/>
            <a:r>
              <a:rPr lang="en-US"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Chức năng quản trị hệ thống</a:t>
            </a:r>
            <a:endParaRPr lang="vi-VN"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sp>
        <p:nvSpPr>
          <p:cNvPr id="3" name="Rectangle 2"/>
          <p:cNvSpPr/>
          <p:nvPr/>
        </p:nvSpPr>
        <p:spPr>
          <a:xfrm>
            <a:off x="475957" y="1798824"/>
            <a:ext cx="11097066" cy="1211657"/>
          </a:xfrm>
          <a:prstGeom prst="rect">
            <a:avLst/>
          </a:prstGeom>
        </p:spPr>
        <p:txBody>
          <a:bodyPr wrap="square">
            <a:spAutoFit/>
          </a:bodyPr>
          <a:lstStyle/>
          <a:p>
            <a:pPr algn="just"/>
            <a:r>
              <a:rPr lang="vi-VN">
                <a:solidFill>
                  <a:schemeClr val="bg1"/>
                </a:solidFill>
                <a:latin typeface="Times New Roman" panose="02020603050405020304" pitchFamily="18" charset="0"/>
                <a:ea typeface="Arial" panose="020B0604020202020204" pitchFamily="34" charset="0"/>
              </a:rPr>
              <a:t>Chức năng 'Hệ thống' trong phần mềm là nơi cung cấp và quản lý thông tin cá nhân của người dùng, cho phép thực hiện các thay đổi về mật khẩu và cung cấp tính năng đăng xuất. Tính năng này giúp người dùng có khả năng kiểm soát và bảo mật thông tin cá nhân, đồng thời tạo điều kiện thuận lợi cho việc quản lý tài khoản và phiên làm việc trong phần mềm.</a:t>
            </a:r>
            <a:endParaRPr lang="vi-VN">
              <a:solidFill>
                <a:schemeClr val="bg1"/>
              </a:solidFill>
            </a:endParaRPr>
          </a:p>
        </p:txBody>
      </p:sp>
      <p:sp>
        <p:nvSpPr>
          <p:cNvPr id="4" name="Rectangle 3"/>
          <p:cNvSpPr/>
          <p:nvPr/>
        </p:nvSpPr>
        <p:spPr>
          <a:xfrm>
            <a:off x="651803" y="3840928"/>
            <a:ext cx="10879015" cy="2178289"/>
          </a:xfrm>
          <a:prstGeom prst="rect">
            <a:avLst/>
          </a:prstGeom>
        </p:spPr>
        <p:txBody>
          <a:bodyPr wrap="square">
            <a:spAutoFit/>
          </a:bodyPr>
          <a:lstStyle/>
          <a:p>
            <a:pPr algn="just">
              <a:lnSpc>
                <a:spcPct val="107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_ Thông tin quản lý: Chức năng này cho phép người dùng xem và quản lý thông tin cá nhân của họ hoặc các thông tin liên quan đến người dùng khác. </a:t>
            </a:r>
          </a:p>
          <a:p>
            <a:pPr algn="just">
              <a:lnSpc>
                <a:spcPct val="107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_ Đổi mật khẩu: Chức năng này cho phép người dùng thay đổi mật khẩu hiện tại thành mật khẩu mới.</a:t>
            </a:r>
          </a:p>
          <a:p>
            <a:pPr algn="just">
              <a:lnSpc>
                <a:spcPct val="107000"/>
              </a:lnSpc>
              <a:spcAft>
                <a:spcPts val="800"/>
              </a:spcAft>
            </a:pP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_ Đăng xuất: Chức năng đăng xuất cho phép người dùng thoát khỏi hệ thống và kết thúc phiên làm việc hiện tại.</a:t>
            </a:r>
            <a:endPar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algn="just">
              <a:lnSpc>
                <a:spcPct val="107000"/>
              </a:lnSpc>
              <a:spcAft>
                <a:spcPts val="800"/>
              </a:spcAft>
            </a:pPr>
            <a:r>
              <a:rPr lang="en-US">
                <a:solidFill>
                  <a:schemeClr val="bg1"/>
                </a:solidFill>
                <a:latin typeface="Times New Roman" panose="02020603050405020304" pitchFamily="18" charset="0"/>
                <a:ea typeface="Arial" panose="020B0604020202020204" pitchFamily="34" charset="0"/>
                <a:cs typeface="Times New Roman" panose="02020603050405020304" pitchFamily="18" charset="0"/>
              </a:rPr>
              <a:t>C</a:t>
            </a:r>
            <a:r>
              <a:rPr lang="vi-VN">
                <a:solidFill>
                  <a:schemeClr val="bg1"/>
                </a:solidFill>
                <a:latin typeface="Times New Roman" panose="02020603050405020304" pitchFamily="18" charset="0"/>
                <a:ea typeface="Arial" panose="020B0604020202020204" pitchFamily="34" charset="0"/>
                <a:cs typeface="Times New Roman" panose="02020603050405020304" pitchFamily="18" charset="0"/>
              </a:rPr>
              <a:t>hức năng "Hệ thống" trong phần mềm của bạn cung cấp các tính năng quan trọng để người dùng có thể quản lý thông tin cá nhân, thay đổi mật khẩu và đăng xuất khỏi hệ thống một cách thuận tiện và bảo mật.</a:t>
            </a:r>
          </a:p>
        </p:txBody>
      </p:sp>
    </p:spTree>
    <p:extLst>
      <p:ext uri="{BB962C8B-B14F-4D97-AF65-F5344CB8AC3E}">
        <p14:creationId xmlns:p14="http://schemas.microsoft.com/office/powerpoint/2010/main" val="915407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7709" y="588950"/>
            <a:ext cx="7174523" cy="646331"/>
          </a:xfrm>
          <a:prstGeom prst="rect">
            <a:avLst/>
          </a:prstGeom>
          <a:noFill/>
        </p:spPr>
        <p:txBody>
          <a:bodyPr wrap="square" rtlCol="0">
            <a:spAutoFit/>
          </a:bodyPr>
          <a:lstStyle/>
          <a:p>
            <a:pPr algn="ctr"/>
            <a:r>
              <a:rPr lang="en-US"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Sơ đồ Usercase và quản lí hệ thống</a:t>
            </a:r>
            <a:endParaRPr lang="vi-VN"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10277290"/>
              </p:ext>
            </p:extLst>
          </p:nvPr>
        </p:nvGraphicFramePr>
        <p:xfrm>
          <a:off x="299330" y="1974689"/>
          <a:ext cx="5199770" cy="3511709"/>
        </p:xfrm>
        <a:graphic>
          <a:graphicData uri="http://schemas.openxmlformats.org/drawingml/2006/table">
            <a:tbl>
              <a:tblPr firstRow="1" firstCol="1" bandRow="1">
                <a:tableStyleId>{5C22544A-7EE6-4342-B048-85BDC9FD1C3A}</a:tableStyleId>
              </a:tblPr>
              <a:tblGrid>
                <a:gridCol w="2599885">
                  <a:extLst>
                    <a:ext uri="{9D8B030D-6E8A-4147-A177-3AD203B41FA5}">
                      <a16:colId xmlns:a16="http://schemas.microsoft.com/office/drawing/2014/main" val="1877353299"/>
                    </a:ext>
                  </a:extLst>
                </a:gridCol>
                <a:gridCol w="2599885">
                  <a:extLst>
                    <a:ext uri="{9D8B030D-6E8A-4147-A177-3AD203B41FA5}">
                      <a16:colId xmlns:a16="http://schemas.microsoft.com/office/drawing/2014/main" val="1178500576"/>
                    </a:ext>
                  </a:extLst>
                </a:gridCol>
              </a:tblGrid>
              <a:tr h="789679">
                <a:tc>
                  <a:txBody>
                    <a:bodyPr/>
                    <a:lstStyle/>
                    <a:p>
                      <a:pPr marL="0" marR="0" algn="ctr">
                        <a:lnSpc>
                          <a:spcPct val="150000"/>
                        </a:lnSpc>
                        <a:spcBef>
                          <a:spcPts val="0"/>
                        </a:spcBef>
                        <a:spcAft>
                          <a:spcPts val="0"/>
                        </a:spcAft>
                      </a:pPr>
                      <a:r>
                        <a:rPr lang="en-US" sz="1300">
                          <a:effectLst/>
                        </a:rPr>
                        <a:t>Tác Nhân</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Vai trò</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34565276"/>
                  </a:ext>
                </a:extLst>
              </a:tr>
              <a:tr h="1260684">
                <a:tc>
                  <a:txBody>
                    <a:bodyPr/>
                    <a:lstStyle/>
                    <a:p>
                      <a:pPr marL="0" marR="0" algn="ctr">
                        <a:lnSpc>
                          <a:spcPct val="150000"/>
                        </a:lnSpc>
                        <a:spcBef>
                          <a:spcPts val="0"/>
                        </a:spcBef>
                        <a:spcAft>
                          <a:spcPts val="0"/>
                        </a:spcAft>
                      </a:pPr>
                      <a:r>
                        <a:rPr lang="vi-VN" sz="1300">
                          <a:effectLst/>
                        </a:rPr>
                        <a:t>Quản trị hệ thống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vi-VN" sz="1300">
                          <a:effectLst/>
                        </a:rPr>
                        <a:t>Quản lý phòng ban, dân tộc, tôn giáo, trình độ, chức vụ, bộ phận của người dùng và phân quyền cho người dùng</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10596203"/>
                  </a:ext>
                </a:extLst>
              </a:tr>
              <a:tr h="1461346">
                <a:tc>
                  <a:txBody>
                    <a:bodyPr/>
                    <a:lstStyle/>
                    <a:p>
                      <a:pPr marL="0" marR="0" algn="ctr">
                        <a:lnSpc>
                          <a:spcPct val="150000"/>
                        </a:lnSpc>
                        <a:spcBef>
                          <a:spcPts val="0"/>
                        </a:spcBef>
                        <a:spcAft>
                          <a:spcPts val="0"/>
                        </a:spcAft>
                      </a:pPr>
                      <a:r>
                        <a:rPr lang="en-US" sz="1300">
                          <a:effectLst/>
                        </a:rPr>
                        <a:t>Phòng nhân sự</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marL="38100" marR="0" algn="just">
                        <a:lnSpc>
                          <a:spcPct val="107000"/>
                        </a:lnSpc>
                        <a:spcBef>
                          <a:spcPts val="0"/>
                        </a:spcBef>
                        <a:spcAft>
                          <a:spcPts val="0"/>
                        </a:spcAft>
                        <a:tabLst>
                          <a:tab pos="209550" algn="l"/>
                          <a:tab pos="266700" algn="l"/>
                          <a:tab pos="327660" algn="l"/>
                        </a:tabLst>
                      </a:pPr>
                      <a:r>
                        <a:rPr lang="vi-VN" sz="1300">
                          <a:effectLst/>
                        </a:rPr>
                        <a:t>Thực hiện quản lý thông tin nhân viên, quản lý hợp đồng, nhân viên điều chuyển và thôi việc…</a:t>
                      </a:r>
                      <a:endParaRPr lang="vi-VN" sz="11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23729859"/>
                  </a:ext>
                </a:extLst>
              </a:tr>
            </a:tbl>
          </a:graphicData>
        </a:graphic>
      </p:graphicFrame>
      <p:pic>
        <p:nvPicPr>
          <p:cNvPr id="6" name="Picture 5"/>
          <p:cNvPicPr>
            <a:picLocks noChangeAspect="1"/>
          </p:cNvPicPr>
          <p:nvPr/>
        </p:nvPicPr>
        <p:blipFill>
          <a:blip r:embed="rId2"/>
          <a:stretch>
            <a:fillRect/>
          </a:stretch>
        </p:blipFill>
        <p:spPr>
          <a:xfrm>
            <a:off x="5693853" y="1577733"/>
            <a:ext cx="6190040" cy="4305619"/>
          </a:xfrm>
          <a:prstGeom prst="rect">
            <a:avLst/>
          </a:prstGeom>
        </p:spPr>
      </p:pic>
    </p:spTree>
    <p:extLst>
      <p:ext uri="{BB962C8B-B14F-4D97-AF65-F5344CB8AC3E}">
        <p14:creationId xmlns:p14="http://schemas.microsoft.com/office/powerpoint/2010/main" val="316603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1509" y="715950"/>
            <a:ext cx="7174523" cy="646331"/>
          </a:xfrm>
          <a:prstGeom prst="rect">
            <a:avLst/>
          </a:prstGeom>
          <a:noFill/>
        </p:spPr>
        <p:txBody>
          <a:bodyPr wrap="square" rtlCol="0">
            <a:spAutoFit/>
          </a:bodyPr>
          <a:lstStyle/>
          <a:p>
            <a:pPr algn="ctr"/>
            <a:r>
              <a:rPr lang="en-US"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rPr>
              <a:t>Mối quan hệ giữa actor và user</a:t>
            </a:r>
            <a:endParaRPr lang="vi-VN" sz="3600" b="1">
              <a:gradFill>
                <a:gsLst>
                  <a:gs pos="23000">
                    <a:srgbClr val="FDB03E"/>
                  </a:gs>
                  <a:gs pos="0">
                    <a:schemeClr val="bg1"/>
                  </a:gs>
                  <a:gs pos="100000">
                    <a:srgbClr val="FC9804"/>
                  </a:gs>
                </a:gsLst>
                <a:lin ang="16200000" scaled="1"/>
              </a:gradFill>
              <a:effectLst>
                <a:outerShdw blurRad="381000" dist="381000" sx="102000" sy="102000" algn="ctr" rotWithShape="0">
                  <a:srgbClr val="FFC000">
                    <a:alpha val="20000"/>
                  </a:srgbClr>
                </a:outerShdw>
              </a:effectLst>
              <a:latin typeface="Times New Roman" panose="02020603050405020304" pitchFamily="18" charset="0"/>
              <a:cs typeface="Times New Roman" panose="02020603050405020304" pitchFamily="18" charset="0"/>
            </a:endParaRPr>
          </a:p>
        </p:txBody>
      </p:sp>
      <p:sp>
        <p:nvSpPr>
          <p:cNvPr id="3" name="Rounded Rectangle 2"/>
          <p:cNvSpPr/>
          <p:nvPr/>
        </p:nvSpPr>
        <p:spPr>
          <a:xfrm>
            <a:off x="6316398" y="1596157"/>
            <a:ext cx="5486400" cy="4649894"/>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
        <p:nvSpPr>
          <p:cNvPr id="4" name="Rounded Rectangle 3"/>
          <p:cNvSpPr/>
          <p:nvPr/>
        </p:nvSpPr>
        <p:spPr>
          <a:xfrm>
            <a:off x="279014" y="1596157"/>
            <a:ext cx="5486400" cy="4649894"/>
          </a:xfrm>
          <a:prstGeom prst="roundRect">
            <a:avLst/>
          </a:prstGeom>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5305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A0139"/>
        </a:solidFill>
        <a:ln w="25400">
          <a:gradFill>
            <a:gsLst>
              <a:gs pos="0">
                <a:schemeClr val="accent2"/>
              </a:gs>
              <a:gs pos="100000">
                <a:schemeClr val="accent2">
                  <a:alpha val="50000"/>
                </a:schemeClr>
              </a:gs>
            </a:gsLst>
            <a:lin ang="5400000" scaled="1"/>
          </a:gradFill>
        </a:ln>
        <a:effectLst>
          <a:outerShdw blurRad="190500" dist="889000" dir="5400000" sx="85000" sy="85000" algn="t" rotWithShape="0">
            <a:prstClr val="black">
              <a:alpha val="40000"/>
            </a:prstClr>
          </a:outerShdw>
        </a:effectLst>
      </a:spPr>
      <a:bodyPr rtlCol="0" anchor="ctr"/>
      <a:lstStyle>
        <a:defPPr algn="ctr">
          <a:defRPr sz="2400">
            <a:latin typeface="Times New Roman" panose="02020603050405020304" pitchFamily="18" charset="0"/>
            <a:cs typeface="Times New Roman" panose="02020603050405020304"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2591</TotalTime>
  <Words>3445</Words>
  <Application>Microsoft Office PowerPoint</Application>
  <PresentationFormat>Widescreen</PresentationFormat>
  <Paragraphs>129</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LAMNGAONGO</dc:creator>
  <cp:lastModifiedBy>NGUYỄN DUY TÙNG </cp:lastModifiedBy>
  <cp:revision>54</cp:revision>
  <dcterms:created xsi:type="dcterms:W3CDTF">2023-07-24T07:15:59Z</dcterms:created>
  <dcterms:modified xsi:type="dcterms:W3CDTF">2023-08-04T08:23:01Z</dcterms:modified>
</cp:coreProperties>
</file>